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gFoVRkmxwREqudhOea+4UyIYHq7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e9e695c83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g2e9e695c83b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2e9e695c83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g2e9e695c83b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2e9e695c83b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2e9e695c83b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2e9e695c83b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g2e9e695c83b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2e9e695c83b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g2e9e695c83b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2e9e695c83b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g2e9e695c83b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e9e695c83b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g2e9e695c83b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2e9e695c83b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g2e9e695c83b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p44: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5"/>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5"/>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7"/>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9"/>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9"/>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1"/>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1"/>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2"/>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3"/>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3"/>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3"/>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3"/>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4"/>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2.png"/><Relationship Id="rId6"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zenodo.org/doi/10.5281/zenodo.5568482" TargetMode="External"/><Relationship Id="rId4" Type="http://schemas.openxmlformats.org/officeDocument/2006/relationships/hyperlink" Target="https://sparceurope.org/" TargetMode="External"/><Relationship Id="rId5" Type="http://schemas.openxmlformats.org/officeDocument/2006/relationships/hyperlink" Target="https://creativecommons.org/licenses/by/4.0/"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sdgs.un.org/goals/goal4" TargetMode="Externa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hyperlink" Target="https://doi.org/10.5281/zenodo.5568482" TargetMode="External"/><Relationship Id="rId4" Type="http://schemas.openxmlformats.org/officeDocument/2006/relationships/hyperlink" Target="https://sparceurope.org/" TargetMode="External"/><Relationship Id="rId11" Type="http://schemas.openxmlformats.org/officeDocument/2006/relationships/image" Target="../media/image2.png"/><Relationship Id="rId10" Type="http://schemas.openxmlformats.org/officeDocument/2006/relationships/image" Target="../media/image6.png"/><Relationship Id="rId12" Type="http://schemas.openxmlformats.org/officeDocument/2006/relationships/image" Target="../media/image9.png"/><Relationship Id="rId9" Type="http://schemas.openxmlformats.org/officeDocument/2006/relationships/image" Target="../media/image1.png"/><Relationship Id="rId5" Type="http://schemas.openxmlformats.org/officeDocument/2006/relationships/hyperlink" Target="https://sparceurope.org/" TargetMode="External"/><Relationship Id="rId6" Type="http://schemas.openxmlformats.org/officeDocument/2006/relationships/hyperlink" Target="https://sparceurope.org/what-we-do/open-education/europeannetwork-openeducation-librarians/" TargetMode="External"/><Relationship Id="rId7" Type="http://schemas.openxmlformats.org/officeDocument/2006/relationships/hyperlink" Target="https://creativecommons.org/licenses/by/4.0/" TargetMode="External"/><Relationship Id="rId8" Type="http://schemas.openxmlformats.org/officeDocument/2006/relationships/hyperlink" Target="https://creativecommons.org/licenses/by/4.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errec" TargetMode="External"/><Relationship Id="rId4" Type="http://schemas.openxmlformats.org/officeDocument/2006/relationships/image" Target="../media/image6.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616355" y="5743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10452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0"/>
              </a:spcBef>
              <a:spcAft>
                <a:spcPts val="0"/>
              </a:spcAft>
              <a:buClr>
                <a:schemeClr val="dk1"/>
              </a:buClr>
              <a:buSzPts val="1100"/>
              <a:buFont typeface="Arial"/>
              <a:buNone/>
            </a:pPr>
            <a:r>
              <a:rPr b="1" i="0" lang="en" sz="2600" u="none" cap="none" strike="noStrike">
                <a:solidFill>
                  <a:srgbClr val="004993"/>
                </a:solidFill>
                <a:latin typeface="Open Sans"/>
                <a:ea typeface="Open Sans"/>
                <a:cs typeface="Open Sans"/>
                <a:sym typeface="Open Sans"/>
              </a:rPr>
              <a:t>Usa il nostro template per promuovere</a:t>
            </a:r>
            <a:endParaRPr b="1" i="0" sz="2600" u="none" cap="none" strike="noStrike">
              <a:solidFill>
                <a:srgbClr val="004993"/>
              </a:solidFill>
              <a:latin typeface="Open Sans"/>
              <a:ea typeface="Open Sans"/>
              <a:cs typeface="Open Sans"/>
              <a:sym typeface="Open Sans"/>
            </a:endParaRPr>
          </a:p>
          <a:p>
            <a:pPr indent="0" lvl="0" marL="0" marR="0" rtl="0" algn="ctr">
              <a:lnSpc>
                <a:spcPct val="115000"/>
              </a:lnSpc>
              <a:spcBef>
                <a:spcPts val="0"/>
              </a:spcBef>
              <a:spcAft>
                <a:spcPts val="0"/>
              </a:spcAft>
              <a:buClr>
                <a:schemeClr val="dk1"/>
              </a:buClr>
              <a:buSzPts val="1100"/>
              <a:buFont typeface="Arial"/>
              <a:buNone/>
            </a:pPr>
            <a:r>
              <a:rPr b="1" i="0" lang="en" sz="2600" u="none" cap="none" strike="noStrike">
                <a:solidFill>
                  <a:srgbClr val="004993"/>
                </a:solidFill>
                <a:latin typeface="Open Sans"/>
                <a:ea typeface="Open Sans"/>
                <a:cs typeface="Open Sans"/>
                <a:sym typeface="Open Sans"/>
              </a:rPr>
              <a:t>la Open Education</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0"/>
          <p:cNvSpPr txBox="1"/>
          <p:nvPr/>
        </p:nvSpPr>
        <p:spPr>
          <a:xfrm>
            <a:off x="2513350" y="290150"/>
            <a:ext cx="59178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Le risorse educative aperte (OER) dovrebbero essere:</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004993"/>
              </a:solidFill>
              <a:latin typeface="Open Sans"/>
              <a:ea typeface="Open Sans"/>
              <a:cs typeface="Open Sans"/>
              <a:sym typeface="Open Sans"/>
            </a:endParaRPr>
          </a:p>
        </p:txBody>
      </p:sp>
      <p:sp>
        <p:nvSpPr>
          <p:cNvPr id="152" name="Google Shape;152;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0"/>
          <p:cNvSpPr txBox="1"/>
          <p:nvPr/>
        </p:nvSpPr>
        <p:spPr>
          <a:xfrm>
            <a:off x="2513350" y="1629725"/>
            <a:ext cx="5527800" cy="1371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 sz="1800" u="none" cap="none" strike="noStrike">
                <a:solidFill>
                  <a:srgbClr val="004993"/>
                </a:solidFill>
                <a:latin typeface="Open Sans"/>
                <a:ea typeface="Open Sans"/>
                <a:cs typeface="Open Sans"/>
                <a:sym typeface="Open Sans"/>
              </a:rPr>
              <a:t>"accessibili sempre e ovunque a tutti, compresi gli individui con disabilità e gli individui provenienti da gruppi emarginati o svanta."</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8" name="Google Shape;158;p10"/>
          <p:cNvSpPr txBox="1"/>
          <p:nvPr/>
        </p:nvSpPr>
        <p:spPr>
          <a:xfrm>
            <a:off x="2507700" y="3743725"/>
            <a:ext cx="62226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3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300" u="sng" cap="none" strike="noStrike">
                <a:solidFill>
                  <a:srgbClr val="45BEDF"/>
                </a:solidFill>
                <a:latin typeface="Open Sans"/>
                <a:ea typeface="Open Sans"/>
                <a:cs typeface="Open Sans"/>
                <a:sym typeface="Open Sans"/>
              </a:rPr>
              <a:t>c</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2507700" y="518625"/>
            <a:ext cx="4947000" cy="1139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Le risorse educative aperte (OER) possono</a:t>
            </a:r>
            <a:r>
              <a:rPr b="1" i="0" lang="en" sz="3200" u="none" cap="none" strike="noStrike">
                <a:solidFill>
                  <a:srgbClr val="004993"/>
                </a:solidFill>
                <a:latin typeface="Open Sans"/>
                <a:ea typeface="Open Sans"/>
                <a:cs typeface="Open Sans"/>
                <a:sym typeface="Open Sans"/>
              </a:rPr>
              <a:t>:</a:t>
            </a:r>
            <a:endParaRPr b="1" i="0" sz="3200" u="none" cap="none" strike="noStrike">
              <a:solidFill>
                <a:srgbClr val="004993"/>
              </a:solidFill>
              <a:latin typeface="Open Sans"/>
              <a:ea typeface="Open Sans"/>
              <a:cs typeface="Open Sans"/>
              <a:sym typeface="Open Sans"/>
            </a:endParaRPr>
          </a:p>
        </p:txBody>
      </p:sp>
      <p:sp>
        <p:nvSpPr>
          <p:cNvPr id="164" name="Google Shape;164;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txBox="1"/>
          <p:nvPr/>
        </p:nvSpPr>
        <p:spPr>
          <a:xfrm>
            <a:off x="2507700" y="2088525"/>
            <a:ext cx="5509500" cy="1508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4993"/>
                </a:solidFill>
                <a:latin typeface="Open Sans"/>
                <a:ea typeface="Open Sans"/>
                <a:cs typeface="Open Sans"/>
                <a:sym typeface="Open Sans"/>
              </a:rPr>
              <a:t>"aiutare a soddisfare le esigenze dei singoli discenti e promuovere efficacemente l’uguaglianza di genere e incentivare approcci pedagogici, didattici e metodologici innovativi."</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8" name="Google Shape;168;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69" name="Google Shape;169;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70" name="Google Shape;170;p11"/>
          <p:cNvSpPr txBox="1"/>
          <p:nvPr/>
        </p:nvSpPr>
        <p:spPr>
          <a:xfrm>
            <a:off x="2507700" y="3743725"/>
            <a:ext cx="64233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3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300" u="sng" cap="none" strike="noStrike">
                <a:solidFill>
                  <a:srgbClr val="45BEDF"/>
                </a:solidFill>
                <a:latin typeface="Open Sans"/>
                <a:ea typeface="Open Sans"/>
                <a:cs typeface="Open Sans"/>
                <a:sym typeface="Open Sans"/>
              </a:rPr>
              <a:t>c</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2519000" y="207375"/>
            <a:ext cx="65457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Educazione aperta</a:t>
            </a:r>
            <a:r>
              <a:rPr b="1" i="0" lang="en" sz="2400" u="none" cap="none" strike="noStrike">
                <a:solidFill>
                  <a:srgbClr val="004993"/>
                </a:solidFill>
                <a:latin typeface="Open Sans"/>
                <a:ea typeface="Open Sans"/>
                <a:cs typeface="Open Sans"/>
                <a:sym typeface="Open Sans"/>
              </a:rPr>
              <a:t> = OER </a:t>
            </a:r>
            <a:r>
              <a:rPr b="1" i="0" lang="en" sz="2400" u="none" cap="none" strike="noStrike">
                <a:solidFill>
                  <a:srgbClr val="45BEDF"/>
                </a:solidFill>
                <a:latin typeface="Open Sans"/>
                <a:ea typeface="Open Sans"/>
                <a:cs typeface="Open Sans"/>
                <a:sym typeface="Open Sans"/>
              </a:rPr>
              <a:t>+</a:t>
            </a:r>
            <a:r>
              <a:rPr b="1" i="0" lang="en" sz="2400" u="none" cap="none" strike="noStrike">
                <a:solidFill>
                  <a:srgbClr val="004993"/>
                </a:solidFill>
                <a:latin typeface="Open Sans"/>
                <a:ea typeface="Open Sans"/>
                <a:cs typeface="Open Sans"/>
                <a:sym typeface="Open Sans"/>
              </a:rPr>
              <a:t> metodologie didattiche appropriate </a:t>
            </a:r>
            <a:r>
              <a:rPr b="1" i="0" lang="en" sz="2400" u="none" cap="none" strike="noStrike">
                <a:solidFill>
                  <a:srgbClr val="45BEDF"/>
                </a:solidFill>
                <a:latin typeface="Open Sans"/>
                <a:ea typeface="Open Sans"/>
                <a:cs typeface="Open Sans"/>
                <a:sym typeface="Open Sans"/>
              </a:rPr>
              <a:t>+</a:t>
            </a:r>
            <a:r>
              <a:rPr b="1" i="0" lang="en" sz="2400" u="none" cap="none" strike="noStrike">
                <a:solidFill>
                  <a:srgbClr val="004993"/>
                </a:solidFill>
                <a:latin typeface="Open Sans"/>
                <a:ea typeface="Open Sans"/>
                <a:cs typeface="Open Sans"/>
                <a:sym typeface="Open Sans"/>
              </a:rPr>
              <a:t> obiettivi di apprendimento ben progettati </a:t>
            </a:r>
            <a:r>
              <a:rPr b="1" i="0" lang="en" sz="2400" u="none" cap="none" strike="noStrike">
                <a:solidFill>
                  <a:srgbClr val="45BEDF"/>
                </a:solidFill>
                <a:latin typeface="Open Sans"/>
                <a:ea typeface="Open Sans"/>
                <a:cs typeface="Open Sans"/>
                <a:sym typeface="Open Sans"/>
              </a:rPr>
              <a:t>+</a:t>
            </a:r>
            <a:r>
              <a:rPr b="1" i="0" lang="en" sz="2400" u="none" cap="none" strike="noStrike">
                <a:solidFill>
                  <a:srgbClr val="004993"/>
                </a:solidFill>
                <a:latin typeface="Open Sans"/>
                <a:ea typeface="Open Sans"/>
                <a:cs typeface="Open Sans"/>
                <a:sym typeface="Open Sans"/>
              </a:rPr>
              <a:t> varietà nelle attività di apprendimento </a:t>
            </a:r>
            <a:r>
              <a:rPr b="1" i="0" lang="en" sz="2400" u="none" cap="none" strike="noStrike">
                <a:solidFill>
                  <a:srgbClr val="45BEDF"/>
                </a:solidFill>
                <a:latin typeface="Open Sans"/>
                <a:ea typeface="Open Sans"/>
                <a:cs typeface="Open Sans"/>
                <a:sym typeface="Open Sans"/>
              </a:rPr>
              <a:t>=</a:t>
            </a:r>
            <a:endParaRPr b="1" i="0" sz="2400" u="none" cap="none" strike="noStrike">
              <a:solidFill>
                <a:srgbClr val="004993"/>
              </a:solidFill>
              <a:latin typeface="Open Sans"/>
              <a:ea typeface="Open Sans"/>
              <a:cs typeface="Open Sans"/>
              <a:sym typeface="Open Sans"/>
            </a:endParaRPr>
          </a:p>
        </p:txBody>
      </p:sp>
      <p:sp>
        <p:nvSpPr>
          <p:cNvPr id="176" name="Google Shape;176;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2"/>
          <p:cNvSpPr txBox="1"/>
          <p:nvPr/>
        </p:nvSpPr>
        <p:spPr>
          <a:xfrm>
            <a:off x="2507700" y="2057175"/>
            <a:ext cx="6139200" cy="1831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n" sz="1800" u="none" cap="none" strike="noStrike">
                <a:solidFill>
                  <a:srgbClr val="004993"/>
                </a:solidFill>
                <a:latin typeface="Open Sans"/>
                <a:ea typeface="Open Sans"/>
                <a:cs typeface="Open Sans"/>
                <a:sym typeface="Open Sans"/>
              </a:rPr>
              <a:t>"una gamma più ampia di opzioni pedagogiche innovative per coinvolgere sia gli educatori che i discenti a diventare partecipanti più attivi nei processi educativi e creatori di contenuti come membri di società della conoscenza diverse e inclusive."</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p:txBody>
      </p:sp>
      <p:pic>
        <p:nvPicPr>
          <p:cNvPr id="178" name="Google Shape;178;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0" name="Google Shape;180;p12"/>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1" name="Google Shape;181;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82" name="Google Shape;182;p12"/>
          <p:cNvSpPr txBox="1"/>
          <p:nvPr/>
        </p:nvSpPr>
        <p:spPr>
          <a:xfrm>
            <a:off x="2507700" y="3743725"/>
            <a:ext cx="64233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3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300" u="sng" cap="none" strike="noStrike">
                <a:solidFill>
                  <a:srgbClr val="45BEDF"/>
                </a:solidFill>
                <a:latin typeface="Open Sans"/>
                <a:ea typeface="Open Sans"/>
                <a:cs typeface="Open Sans"/>
                <a:sym typeface="Open Sans"/>
              </a:rPr>
              <a:t>c</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txBox="1"/>
          <p:nvPr/>
        </p:nvSpPr>
        <p:spPr>
          <a:xfrm>
            <a:off x="3197000" y="247200"/>
            <a:ext cx="5715900" cy="408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350" u="none" cap="none" strike="noStrike">
                <a:solidFill>
                  <a:srgbClr val="004993"/>
                </a:solidFill>
                <a:latin typeface="Open Sans"/>
                <a:ea typeface="Open Sans"/>
                <a:cs typeface="Open Sans"/>
                <a:sym typeface="Open Sans"/>
              </a:rPr>
              <a:t>Garantiscono l'accesso nel tempo</a:t>
            </a:r>
            <a:r>
              <a:rPr b="0" i="0" lang="en" sz="1350" u="none" cap="none" strike="noStrike">
                <a:solidFill>
                  <a:srgbClr val="004993"/>
                </a:solidFill>
                <a:latin typeface="Open Sans"/>
                <a:ea typeface="Open Sans"/>
                <a:cs typeface="Open Sans"/>
                <a:sym typeface="Open Sans"/>
              </a:rPr>
              <a:t>: gli studenti potranno accedere alle risorse anche dopo aver terminato i propri corsi.</a:t>
            </a:r>
            <a:endParaRPr b="0" i="0" sz="135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350" u="none" cap="none" strike="noStrike">
                <a:solidFill>
                  <a:srgbClr val="004993"/>
                </a:solidFill>
                <a:latin typeface="Open Sans"/>
                <a:ea typeface="Open Sans"/>
                <a:cs typeface="Open Sans"/>
                <a:sym typeface="Open Sans"/>
              </a:rPr>
              <a:t>Supportano l'inclusione</a:t>
            </a:r>
            <a:r>
              <a:rPr b="0" i="0" lang="en" sz="1350" u="none" cap="none" strike="noStrike">
                <a:solidFill>
                  <a:srgbClr val="004993"/>
                </a:solidFill>
                <a:latin typeface="Open Sans"/>
                <a:ea typeface="Open Sans"/>
                <a:cs typeface="Open Sans"/>
                <a:sym typeface="Open Sans"/>
              </a:rPr>
              <a:t>: le OER possono essere adattate per rappresentare i profili e i contesti specifici degli studenti, dando risposte ai bisogni di inclusione a diversi livelli.</a:t>
            </a:r>
            <a:endParaRPr b="0" i="0" sz="135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350" u="none" cap="none" strike="noStrike">
                <a:solidFill>
                  <a:srgbClr val="004993"/>
                </a:solidFill>
                <a:latin typeface="Open Sans"/>
                <a:ea typeface="Open Sans"/>
                <a:cs typeface="Open Sans"/>
                <a:sym typeface="Open Sans"/>
              </a:rPr>
              <a:t>Promuovono la diversificazione dell'apprendimento</a:t>
            </a:r>
            <a:r>
              <a:rPr b="0" i="0" lang="en" sz="1350" u="none" cap="none" strike="noStrike">
                <a:solidFill>
                  <a:srgbClr val="004993"/>
                </a:solidFill>
                <a:latin typeface="Open Sans"/>
                <a:ea typeface="Open Sans"/>
                <a:cs typeface="Open Sans"/>
                <a:sym typeface="Open Sans"/>
              </a:rPr>
              <a:t>: le OER sono accessibili da ogni luogo e in ogni momento, ripetutamente (e non sottovalutate il valore della ripetizione!), da strumenti diversi e in molti formati.</a:t>
            </a:r>
            <a:endParaRPr b="0" i="0" sz="135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i="0" lang="en" sz="1350" u="none" cap="none" strike="noStrike">
                <a:solidFill>
                  <a:srgbClr val="004993"/>
                </a:solidFill>
                <a:latin typeface="Open Sans"/>
                <a:ea typeface="Open Sans"/>
                <a:cs typeface="Open Sans"/>
                <a:sym typeface="Open Sans"/>
              </a:rPr>
              <a:t>Promuovono il lifelong learning</a:t>
            </a:r>
            <a:r>
              <a:rPr b="0" i="0" lang="en" sz="1350" u="none" cap="none" strike="noStrike">
                <a:solidFill>
                  <a:srgbClr val="004993"/>
                </a:solidFill>
                <a:latin typeface="Open Sans"/>
                <a:ea typeface="Open Sans"/>
                <a:cs typeface="Open Sans"/>
                <a:sym typeface="Open Sans"/>
              </a:rPr>
              <a:t>: le OER sono a disposizione di chiunque, a qualunque età, in ogni momento per chiunque desideri imparare qualcosa o tornare su contenuti per rinfrescarsi la memoria.</a:t>
            </a:r>
            <a:endParaRPr b="0" i="0" sz="135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350" u="none" cap="none" strike="noStrike">
                <a:solidFill>
                  <a:srgbClr val="004993"/>
                </a:solidFill>
                <a:latin typeface="Open Sans"/>
                <a:ea typeface="Open Sans"/>
                <a:cs typeface="Open Sans"/>
                <a:sym typeface="Open Sans"/>
              </a:rPr>
              <a:t>Consentono un risparmio sui costi</a:t>
            </a:r>
            <a:r>
              <a:rPr b="0" i="0" lang="en" sz="1350" u="none" cap="none" strike="noStrike">
                <a:solidFill>
                  <a:srgbClr val="004993"/>
                </a:solidFill>
                <a:latin typeface="Open Sans"/>
                <a:ea typeface="Open Sans"/>
                <a:cs typeface="Open Sans"/>
                <a:sym typeface="Open Sans"/>
              </a:rPr>
              <a:t>: i prezzi alti possono portare gli studenti a utilizzare versioni vecchie di certe pubblicazioni; con le OER questo problema non si pone.</a:t>
            </a:r>
            <a:endParaRPr b="0" i="0" sz="1600" u="none" cap="none" strike="noStrike">
              <a:solidFill>
                <a:srgbClr val="000000"/>
              </a:solidFill>
              <a:latin typeface="Arial"/>
              <a:ea typeface="Arial"/>
              <a:cs typeface="Arial"/>
              <a:sym typeface="Arial"/>
            </a:endParaRPr>
          </a:p>
        </p:txBody>
      </p:sp>
      <p:sp>
        <p:nvSpPr>
          <p:cNvPr id="190" name="Google Shape;190;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2" name="Google Shape;192;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3" name="Google Shape;193;p13"/>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a:t>
            </a:r>
            <a:r>
              <a:rPr b="1" lang="en" sz="2700">
                <a:solidFill>
                  <a:srgbClr val="FFFFFF"/>
                </a:solidFill>
                <a:latin typeface="Open Sans"/>
                <a:ea typeface="Open Sans"/>
                <a:cs typeface="Open Sans"/>
                <a:sym typeface="Open Sans"/>
              </a:rPr>
              <a:t>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txBox="1"/>
          <p:nvPr/>
        </p:nvSpPr>
        <p:spPr>
          <a:xfrm>
            <a:off x="3185575" y="1001800"/>
            <a:ext cx="5439300" cy="2465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Garantiscono l'accesso nel tempo</a:t>
            </a:r>
            <a:r>
              <a:rPr b="0" i="0" lang="en"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gli studenti potranno accedere alle risorse anche dopo aver terminato i propri corsi.</a:t>
            </a:r>
            <a:endParaRPr sz="2400"/>
          </a:p>
        </p:txBody>
      </p:sp>
      <p:cxnSp>
        <p:nvCxnSpPr>
          <p:cNvPr id="201" name="Google Shape;201;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5"/>
          <p:cNvSpPr txBox="1"/>
          <p:nvPr/>
        </p:nvSpPr>
        <p:spPr>
          <a:xfrm>
            <a:off x="3174250" y="845250"/>
            <a:ext cx="5450700" cy="2784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Supportano l'inclusione</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le OER possono essere adattate per rappresentare i profili e i contesti specifici degli studenti, dando risposte ai bisogni di inclusione a diversi livelli</a:t>
            </a:r>
            <a:r>
              <a:rPr lang="en" sz="2400">
                <a:solidFill>
                  <a:srgbClr val="004993"/>
                </a:solidFill>
                <a:latin typeface="Open Sans"/>
                <a:ea typeface="Open Sans"/>
                <a:cs typeface="Open Sans"/>
                <a:sym typeface="Open Sans"/>
              </a:rPr>
              <a:t>.</a:t>
            </a:r>
            <a:endParaRPr b="0" i="0" sz="2400" u="none" cap="none" strike="noStrike">
              <a:solidFill>
                <a:srgbClr val="000000"/>
              </a:solidFill>
              <a:latin typeface="Arial"/>
              <a:ea typeface="Arial"/>
              <a:cs typeface="Arial"/>
              <a:sym typeface="Arial"/>
            </a:endParaRPr>
          </a:p>
        </p:txBody>
      </p:sp>
      <p:cxnSp>
        <p:nvCxnSpPr>
          <p:cNvPr id="212" name="Google Shape;212;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txBox="1"/>
          <p:nvPr/>
        </p:nvSpPr>
        <p:spPr>
          <a:xfrm>
            <a:off x="2970500" y="575250"/>
            <a:ext cx="62088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Promuovono la diversificazione dell'apprendimento</a:t>
            </a:r>
            <a:r>
              <a:rPr b="0" i="0" lang="en"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sono accessibili da ogni luogo e in ogni momento, ripetutamente (e non sottovalutate il valore della ripetizione!), da strumenti diversi e in molti formati. </a:t>
            </a:r>
            <a:r>
              <a:rPr lang="en" sz="2400">
                <a:solidFill>
                  <a:srgbClr val="004993"/>
                </a:solidFill>
                <a:latin typeface="Open Sans"/>
                <a:ea typeface="Open Sans"/>
                <a:cs typeface="Open Sans"/>
                <a:sym typeface="Open Sans"/>
              </a:rPr>
              <a:t>Le OER supportano l'apprendimento anche in contesti non formali e informali.</a:t>
            </a:r>
            <a:endParaRPr b="0" i="0" sz="2400" u="none" cap="none" strike="noStrike">
              <a:solidFill>
                <a:srgbClr val="004993"/>
              </a:solidFill>
              <a:latin typeface="Arial"/>
              <a:ea typeface="Arial"/>
              <a:cs typeface="Arial"/>
              <a:sym typeface="Arial"/>
            </a:endParaRPr>
          </a:p>
        </p:txBody>
      </p:sp>
      <p:sp>
        <p:nvSpPr>
          <p:cNvPr id="221" name="Google Shape;22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7"/>
          <p:cNvSpPr txBox="1"/>
          <p:nvPr/>
        </p:nvSpPr>
        <p:spPr>
          <a:xfrm>
            <a:off x="3312275" y="759900"/>
            <a:ext cx="56415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Promuovono il lifelong learning</a:t>
            </a:r>
            <a:r>
              <a:rPr b="0" i="0" lang="en"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sono a disposizione di chiunque, a qualunque età, in ogni momento per chiunque desideri imparare qualcosa o tornare su contenuti per rinfrescarsi la memoria.</a:t>
            </a:r>
            <a:endParaRPr b="0" i="0" sz="2400" u="none" cap="none" strike="noStrike">
              <a:solidFill>
                <a:srgbClr val="000000"/>
              </a:solidFill>
              <a:latin typeface="Arial"/>
              <a:ea typeface="Arial"/>
              <a:cs typeface="Arial"/>
              <a:sym typeface="Arial"/>
            </a:endParaRPr>
          </a:p>
        </p:txBody>
      </p:sp>
      <p:cxnSp>
        <p:nvCxnSpPr>
          <p:cNvPr id="234" name="Google Shape;234;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8"/>
          <p:cNvSpPr txBox="1"/>
          <p:nvPr/>
        </p:nvSpPr>
        <p:spPr>
          <a:xfrm>
            <a:off x="3214225" y="1008400"/>
            <a:ext cx="54054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700" u="none" cap="none" strike="noStrike">
                <a:solidFill>
                  <a:srgbClr val="004993"/>
                </a:solidFill>
                <a:latin typeface="Open Sans"/>
                <a:ea typeface="Open Sans"/>
                <a:cs typeface="Open Sans"/>
                <a:sym typeface="Open Sans"/>
              </a:rPr>
              <a:t>Consentono un risparmio sui costi</a:t>
            </a:r>
            <a:r>
              <a:rPr b="0" i="0" lang="en" sz="2700" u="none" cap="none" strike="noStrike">
                <a:solidFill>
                  <a:srgbClr val="004993"/>
                </a:solidFill>
                <a:latin typeface="Open Sans"/>
                <a:ea typeface="Open Sans"/>
                <a:cs typeface="Open Sans"/>
                <a:sym typeface="Open Sans"/>
              </a:rPr>
              <a:t>: i prezzi alti possono portare gli studenti a utilizzare versioni vecchie di certe pubblicazioni; con le OER questo problema non si pone.</a:t>
            </a:r>
            <a:endParaRPr b="0" i="0" sz="1600" u="none" cap="none" strike="noStrike">
              <a:solidFill>
                <a:srgbClr val="000000"/>
              </a:solidFill>
              <a:latin typeface="Arial"/>
              <a:ea typeface="Arial"/>
              <a:cs typeface="Arial"/>
              <a:sym typeface="Arial"/>
            </a:endParaRPr>
          </a:p>
        </p:txBody>
      </p:sp>
      <p:cxnSp>
        <p:nvCxnSpPr>
          <p:cNvPr id="245" name="Google Shape;245;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9"/>
          <p:cNvSpPr txBox="1"/>
          <p:nvPr/>
        </p:nvSpPr>
        <p:spPr>
          <a:xfrm>
            <a:off x="3132375" y="19250"/>
            <a:ext cx="5935500" cy="4398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 sz="1500" u="none" cap="none" strike="noStrike">
                <a:solidFill>
                  <a:srgbClr val="004993"/>
                </a:solidFill>
                <a:latin typeface="Open Sans"/>
                <a:ea typeface="Open Sans"/>
                <a:cs typeface="Open Sans"/>
                <a:sym typeface="Open Sans"/>
              </a:rPr>
              <a:t>Aumentano le opportunità di apprendimento</a:t>
            </a:r>
            <a:r>
              <a:rPr b="0" i="0" lang="en" sz="1500" u="none" cap="none" strike="noStrike">
                <a:solidFill>
                  <a:srgbClr val="004993"/>
                </a:solidFill>
                <a:latin typeface="Open Sans"/>
                <a:ea typeface="Open Sans"/>
                <a:cs typeface="Open Sans"/>
                <a:sym typeface="Open Sans"/>
              </a:rPr>
              <a:t>: gli studenti che utilizzano le OER ottengono risultati identici, o migliori, rispetto agli studenti che utilizzano materiali didattici tradizionali.</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500" u="none" cap="none" strike="noStrike">
                <a:solidFill>
                  <a:srgbClr val="004993"/>
                </a:solidFill>
                <a:latin typeface="Open Sans"/>
                <a:ea typeface="Open Sans"/>
                <a:cs typeface="Open Sans"/>
                <a:sym typeface="Open Sans"/>
              </a:rPr>
              <a:t>Garantiscono la prontezza</a:t>
            </a:r>
            <a:r>
              <a:rPr b="0" i="0" lang="en" sz="1500" u="none" cap="none" strike="noStrike">
                <a:solidFill>
                  <a:srgbClr val="004993"/>
                </a:solidFill>
                <a:latin typeface="Open Sans"/>
                <a:ea typeface="Open Sans"/>
                <a:cs typeface="Open Sans"/>
                <a:sym typeface="Open Sans"/>
              </a:rPr>
              <a:t>: le OER possono essere disponibili dall'inizio del corso, quindi gli studenti possono immediatamente cominciare a lavorare con esse.</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500" u="none" cap="none" strike="noStrike">
                <a:solidFill>
                  <a:srgbClr val="004993"/>
                </a:solidFill>
                <a:latin typeface="Open Sans"/>
                <a:ea typeface="Open Sans"/>
                <a:cs typeface="Open Sans"/>
                <a:sym typeface="Open Sans"/>
              </a:rPr>
              <a:t>Migliorano la qualità</a:t>
            </a:r>
            <a:r>
              <a:rPr b="0" i="0" lang="en" sz="1500" u="none" cap="none" strike="noStrike">
                <a:solidFill>
                  <a:srgbClr val="004993"/>
                </a:solidFill>
                <a:latin typeface="Open Sans"/>
                <a:ea typeface="Open Sans"/>
                <a:cs typeface="Open Sans"/>
                <a:sym typeface="Open Sans"/>
              </a:rPr>
              <a:t>: le OER permettono il miglioramento della qualità, continue revisioni e rapida disseminazione, garantendo quindi la possibilità di avere informazioni aggiornate.</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500" u="none" cap="none" strike="noStrike">
                <a:solidFill>
                  <a:srgbClr val="004993"/>
                </a:solidFill>
                <a:latin typeface="Arial"/>
                <a:ea typeface="Arial"/>
                <a:cs typeface="Arial"/>
                <a:sym typeface="Arial"/>
              </a:rPr>
              <a:t>Permettono il riconoscimento di pratiche open</a:t>
            </a:r>
            <a:r>
              <a:rPr b="0" i="0" lang="en" sz="1500" u="none" cap="none" strike="noStrike">
                <a:solidFill>
                  <a:srgbClr val="004993"/>
                </a:solidFill>
                <a:latin typeface="Open Sans"/>
                <a:ea typeface="Open Sans"/>
                <a:cs typeface="Open Sans"/>
                <a:sym typeface="Open Sans"/>
              </a:rPr>
              <a:t>: gli studenti possono essere riconosciuti come parte del team di autori ed essere apprezzati per il proprio lavoro e le proprie competenze.</a:t>
            </a:r>
            <a:endParaRPr b="1" i="0" sz="1500" u="none" cap="none" strike="noStrike">
              <a:solidFill>
                <a:srgbClr val="004993"/>
              </a:solidFill>
              <a:latin typeface="Open Sans"/>
              <a:ea typeface="Open Sans"/>
              <a:cs typeface="Open Sans"/>
              <a:sym typeface="Open Sans"/>
            </a:endParaRPr>
          </a:p>
        </p:txBody>
      </p:sp>
      <p:cxnSp>
        <p:nvCxnSpPr>
          <p:cNvPr id="256" name="Google Shape;25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477225" y="193175"/>
            <a:ext cx="8097000" cy="4571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100" u="none" cap="none" strike="noStrike">
                <a:solidFill>
                  <a:srgbClr val="004993"/>
                </a:solidFill>
                <a:latin typeface="Open Sans"/>
                <a:ea typeface="Open Sans"/>
                <a:cs typeface="Open Sans"/>
                <a:sym typeface="Open Sans"/>
              </a:rPr>
              <a:t>Benvenuto nel toolkit dei Benefici della Open Education! </a:t>
            </a:r>
            <a:r>
              <a:rPr b="0" i="0" lang="en" sz="1000" u="none" cap="none" strike="noStrike">
                <a:solidFill>
                  <a:srgbClr val="004993"/>
                </a:solidFill>
                <a:latin typeface="Open Sans"/>
                <a:ea typeface="Open Sans"/>
                <a:cs typeface="Open Sans"/>
                <a:sym typeface="Open Sans"/>
              </a:rPr>
              <a:t>Questo è un insieme di strumenti (slide, poster e card) preparati dall'European Network of Open Education Librarians (ENOEL). Il toolkit ha l'obiettivo di aiutare ad aumentare la consapevolezza sull'importanza della Open Education e mette in evidenza i benefici per gli studenti, i docenti, le istituzioni</a:t>
            </a:r>
            <a:r>
              <a:rPr lang="en" sz="1000">
                <a:solidFill>
                  <a:srgbClr val="004993"/>
                </a:solidFill>
                <a:latin typeface="Open Sans"/>
                <a:ea typeface="Open Sans"/>
                <a:cs typeface="Open Sans"/>
                <a:sym typeface="Open Sans"/>
              </a:rPr>
              <a:t>,</a:t>
            </a:r>
            <a:r>
              <a:rPr b="0" i="0" lang="en" sz="1000" u="none" cap="none" strike="noStrike">
                <a:solidFill>
                  <a:srgbClr val="004993"/>
                </a:solidFill>
                <a:latin typeface="Open Sans"/>
                <a:ea typeface="Open Sans"/>
                <a:cs typeface="Open Sans"/>
                <a:sym typeface="Open Sans"/>
              </a:rPr>
              <a:t> la società, e i bi</a:t>
            </a:r>
            <a:r>
              <a:rPr lang="en" sz="1000">
                <a:solidFill>
                  <a:srgbClr val="004993"/>
                </a:solidFill>
                <a:latin typeface="Open Sans"/>
                <a:ea typeface="Open Sans"/>
                <a:cs typeface="Open Sans"/>
                <a:sym typeface="Open Sans"/>
              </a:rPr>
              <a:t>bliotecari</a:t>
            </a:r>
            <a:r>
              <a:rPr b="0" i="0" lang="en" sz="1000" u="none" cap="none" strike="noStrike">
                <a:solidFill>
                  <a:srgbClr val="004993"/>
                </a:solidFill>
                <a:latin typeface="Open Sans"/>
                <a:ea typeface="Open Sans"/>
                <a:cs typeface="Open Sans"/>
                <a:sym typeface="Open Sans"/>
              </a:rPr>
              <a:t>.</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100" u="none" cap="none" strike="noStrike">
                <a:solidFill>
                  <a:srgbClr val="004993"/>
                </a:solidFill>
                <a:latin typeface="Open Sans"/>
                <a:ea typeface="Open Sans"/>
                <a:cs typeface="Open Sans"/>
                <a:sym typeface="Open Sans"/>
              </a:rPr>
              <a:t>Questa raccolta contiene i template per le slide.</a:t>
            </a:r>
            <a:endParaRPr b="1"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900" u="none" cap="none" strike="noStrike">
                <a:solidFill>
                  <a:srgbClr val="004993"/>
                </a:solidFill>
                <a:latin typeface="Open Sans"/>
                <a:ea typeface="Open Sans"/>
                <a:cs typeface="Open Sans"/>
                <a:sym typeface="Open Sans"/>
              </a:rPr>
              <a:t>Puoi utilizzare i template così come sono oppure puoi adattarli alle tue specifiche esigenze. </a:t>
            </a:r>
            <a:r>
              <a:rPr b="0" i="0" lang="en" sz="900" u="none" cap="none" strike="noStrike">
                <a:solidFill>
                  <a:srgbClr val="004993"/>
                </a:solidFill>
                <a:latin typeface="Open Sans"/>
                <a:ea typeface="Open Sans"/>
                <a:cs typeface="Open Sans"/>
                <a:sym typeface="Open Sans"/>
              </a:rPr>
              <a:t>Quando utilizzi il template così com'è, scarica l'intero file o la singola slide che desideri utilizzare e stampala.</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900" u="none" cap="none" strike="noStrike">
                <a:solidFill>
                  <a:srgbClr val="004993"/>
                </a:solidFill>
                <a:latin typeface="Open Sans"/>
                <a:ea typeface="Open Sans"/>
                <a:cs typeface="Open Sans"/>
                <a:sym typeface="Open Sans"/>
              </a:rPr>
              <a:t>Se vuoi adattare il template alle tue esigenze, devi:</a:t>
            </a:r>
            <a:endParaRPr b="1"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en" sz="900" u="none" cap="none" strike="noStrike">
                <a:solidFill>
                  <a:srgbClr val="004993"/>
                </a:solidFill>
                <a:latin typeface="Open Sans"/>
                <a:ea typeface="Open Sans"/>
                <a:cs typeface="Open Sans"/>
                <a:sym typeface="Open Sans"/>
              </a:rPr>
              <a:t>scaricare la/le slide che vuoi usare</a:t>
            </a:r>
            <a:endParaRPr b="0"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en" sz="900" u="none" cap="none" strike="noStrike">
                <a:solidFill>
                  <a:srgbClr val="004993"/>
                </a:solidFill>
                <a:latin typeface="Open Sans"/>
                <a:ea typeface="Open Sans"/>
                <a:cs typeface="Open Sans"/>
                <a:sym typeface="Open Sans"/>
              </a:rPr>
              <a:t>adattarla/le alle tue esigenze (aggiungi il logo della tua organizzazione, fai le modifiche che ritieni opportune)</a:t>
            </a:r>
            <a:endParaRPr b="0"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0000"/>
              </a:buClr>
              <a:buSzPts val="900"/>
              <a:buFont typeface="Open Sans"/>
              <a:buChar char="-"/>
            </a:pPr>
            <a:r>
              <a:rPr b="0" i="0" lang="en" sz="900" u="none" cap="none" strike="noStrike">
                <a:solidFill>
                  <a:srgbClr val="004993"/>
                </a:solidFill>
                <a:latin typeface="Open Sans"/>
                <a:ea typeface="Open Sans"/>
                <a:cs typeface="Open Sans"/>
                <a:sym typeface="Open Sans"/>
              </a:rPr>
              <a:t>accertarti che la versione adattata abbia una nota che riporta: “Questo lavoro è un derivato di [nome del file (ad esempio, Italian_1. OE Benefits - ENOEL slides)] [link al file originale: </a:t>
            </a:r>
            <a:r>
              <a:rPr lang="en" sz="900" u="sng">
                <a:solidFill>
                  <a:schemeClr val="accent5"/>
                </a:solidFill>
                <a:latin typeface="Open Sans"/>
                <a:ea typeface="Open Sans"/>
                <a:cs typeface="Open Sans"/>
                <a:sym typeface="Open Sans"/>
                <a:hlinkClick r:id="rId3">
                  <a:extLst>
                    <a:ext uri="{A12FA001-AC4F-418D-AE19-62706E023703}">
                      <ahyp:hlinkClr val="tx"/>
                    </a:ext>
                  </a:extLst>
                </a:hlinkClick>
              </a:rPr>
              <a:t>https://zenodo.org/doi/10.5281/zenodo.5568482</a:t>
            </a:r>
            <a:r>
              <a:rPr b="0" i="0" lang="en" sz="900" u="none" cap="none" strike="noStrike">
                <a:solidFill>
                  <a:srgbClr val="004993"/>
                </a:solidFill>
                <a:latin typeface="Open Sans"/>
                <a:ea typeface="Open Sans"/>
                <a:cs typeface="Open Sans"/>
                <a:sym typeface="Open Sans"/>
              </a:rPr>
              <a:t>] di </a:t>
            </a:r>
            <a:r>
              <a:rPr b="0" i="0" lang="en" sz="9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SPARC EUROPE</a:t>
            </a:r>
            <a:r>
              <a:rPr b="0" i="0" lang="en" sz="900" u="none" cap="none" strike="noStrike">
                <a:solidFill>
                  <a:srgbClr val="004993"/>
                </a:solidFill>
                <a:latin typeface="Open Sans"/>
                <a:ea typeface="Open Sans"/>
                <a:cs typeface="Open Sans"/>
                <a:sym typeface="Open Sans"/>
              </a:rPr>
              <a:t> (ENOEL),</a:t>
            </a:r>
            <a:r>
              <a:rPr b="0" i="0" lang="en" sz="900" u="none" cap="none" strike="noStrike">
                <a:solidFill>
                  <a:srgbClr val="004993"/>
                </a:solidFill>
                <a:uFill>
                  <a:noFill/>
                </a:uFill>
                <a:latin typeface="Open Sans"/>
                <a:ea typeface="Open Sans"/>
                <a:cs typeface="Open Sans"/>
                <a:sym typeface="Open Sans"/>
                <a:hlinkClick r:id="rId5">
                  <a:extLst>
                    <a:ext uri="{A12FA001-AC4F-418D-AE19-62706E023703}">
                      <ahyp:hlinkClr val="tx"/>
                    </a:ext>
                  </a:extLst>
                </a:hlinkClick>
              </a:rPr>
              <a:t> </a:t>
            </a:r>
            <a:r>
              <a:rPr b="0" i="0" lang="en" sz="900" u="sng" cap="none" strike="noStrike">
                <a:solidFill>
                  <a:schemeClr val="hlink"/>
                </a:solidFill>
                <a:latin typeface="Open Sans"/>
                <a:ea typeface="Open Sans"/>
                <a:cs typeface="Open Sans"/>
                <a:sym typeface="Open Sans"/>
                <a:hlinkClick r:id="rId6"/>
              </a:rPr>
              <a:t>CC BY</a:t>
            </a:r>
            <a:r>
              <a:rPr b="0" i="0" lang="en" sz="900" u="none" cap="none" strike="noStrike">
                <a:solidFill>
                  <a:srgbClr val="004993"/>
                </a:solidFill>
                <a:latin typeface="Open Sans"/>
                <a:ea typeface="Open Sans"/>
                <a:cs typeface="Open Sans"/>
                <a:sym typeface="Open Sans"/>
              </a:rPr>
              <a:t>.”</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br>
              <a:rPr b="0" i="0" lang="en" sz="600" u="none" cap="none" strike="noStrike">
                <a:solidFill>
                  <a:srgbClr val="004993"/>
                </a:solidFill>
                <a:latin typeface="Open Sans"/>
                <a:ea typeface="Open Sans"/>
                <a:cs typeface="Open Sans"/>
                <a:sym typeface="Open Sans"/>
              </a:rPr>
            </a:br>
            <a:r>
              <a:rPr b="0" i="0" lang="en" sz="900" u="none" cap="none" strike="noStrike">
                <a:solidFill>
                  <a:srgbClr val="004993"/>
                </a:solidFill>
                <a:latin typeface="Open Sans"/>
                <a:ea typeface="Open Sans"/>
                <a:cs typeface="Open Sans"/>
                <a:sym typeface="Open Sans"/>
              </a:rPr>
              <a:t>Sotto trovi una breve descrizione di come il file è organizzato e come suggeriamo di usarlo per alcune pagine specifiche. Si tratta solo di suggerimenti; ti incoraggiamo a scegliere e creare la versione che più si adatta alle tue esigenze.</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br>
              <a:rPr b="1" i="0" lang="en" sz="600" u="none" cap="none" strike="noStrike">
                <a:solidFill>
                  <a:srgbClr val="004993"/>
                </a:solidFill>
                <a:latin typeface="Open Sans"/>
                <a:ea typeface="Open Sans"/>
                <a:cs typeface="Open Sans"/>
                <a:sym typeface="Open Sans"/>
              </a:rPr>
            </a:br>
            <a:r>
              <a:rPr b="1" i="0" lang="en" sz="900" u="none" cap="none" strike="noStrike">
                <a:solidFill>
                  <a:srgbClr val="004993"/>
                </a:solidFill>
                <a:latin typeface="Open Sans"/>
                <a:ea typeface="Open Sans"/>
                <a:cs typeface="Open Sans"/>
                <a:sym typeface="Open Sans"/>
              </a:rPr>
              <a:t>La </a:t>
            </a:r>
            <a:r>
              <a:rPr b="1" lang="en" sz="900">
                <a:solidFill>
                  <a:srgbClr val="004993"/>
                </a:solidFill>
                <a:latin typeface="Open Sans"/>
                <a:ea typeface="Open Sans"/>
                <a:cs typeface="Open Sans"/>
                <a:sym typeface="Open Sans"/>
              </a:rPr>
              <a:t>s</a:t>
            </a:r>
            <a:r>
              <a:rPr b="1" i="0" lang="en" sz="900" u="none" cap="none" strike="noStrike">
                <a:solidFill>
                  <a:srgbClr val="004993"/>
                </a:solidFill>
                <a:latin typeface="Open Sans"/>
                <a:ea typeface="Open Sans"/>
                <a:cs typeface="Open Sans"/>
                <a:sym typeface="Open Sans"/>
              </a:rPr>
              <a:t>lide 3</a:t>
            </a:r>
            <a:r>
              <a:rPr b="0" i="0" lang="en" sz="900" u="none" cap="none" strike="noStrike">
                <a:solidFill>
                  <a:srgbClr val="004993"/>
                </a:solidFill>
                <a:latin typeface="Open Sans"/>
                <a:ea typeface="Open Sans"/>
                <a:cs typeface="Open Sans"/>
                <a:sym typeface="Open Sans"/>
              </a:rPr>
              <a:t> mostra un esempio di come il template può essere adattato, con indicazioni rispetto a dove posizionare il logo della tua organizzazione e la dichiarazione di attribuzione.</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br>
              <a:rPr b="1" i="0" lang="en" sz="500" u="none" cap="none" strike="noStrike">
                <a:solidFill>
                  <a:srgbClr val="004993"/>
                </a:solidFill>
                <a:latin typeface="Open Sans"/>
                <a:ea typeface="Open Sans"/>
                <a:cs typeface="Open Sans"/>
                <a:sym typeface="Open Sans"/>
              </a:rPr>
            </a:br>
            <a:r>
              <a:rPr b="1" i="0" lang="en" sz="900" u="none" cap="none" strike="noStrike">
                <a:solidFill>
                  <a:srgbClr val="004993"/>
                </a:solidFill>
                <a:latin typeface="Open Sans"/>
                <a:ea typeface="Open Sans"/>
                <a:cs typeface="Open Sans"/>
                <a:sym typeface="Open Sans"/>
              </a:rPr>
              <a:t>Le </a:t>
            </a:r>
            <a:r>
              <a:rPr b="1" lang="en" sz="900">
                <a:solidFill>
                  <a:srgbClr val="004993"/>
                </a:solidFill>
                <a:latin typeface="Open Sans"/>
                <a:ea typeface="Open Sans"/>
                <a:cs typeface="Open Sans"/>
                <a:sym typeface="Open Sans"/>
              </a:rPr>
              <a:t>s</a:t>
            </a:r>
            <a:r>
              <a:rPr b="1" i="0" lang="en" sz="900" u="none" cap="none" strike="noStrike">
                <a:solidFill>
                  <a:srgbClr val="004993"/>
                </a:solidFill>
                <a:latin typeface="Open Sans"/>
                <a:ea typeface="Open Sans"/>
                <a:cs typeface="Open Sans"/>
                <a:sym typeface="Open Sans"/>
              </a:rPr>
              <a:t>lide 4-12 </a:t>
            </a:r>
            <a:r>
              <a:rPr b="0" i="0" lang="en" sz="900" u="none" cap="none" strike="noStrike">
                <a:solidFill>
                  <a:srgbClr val="004993"/>
                </a:solidFill>
                <a:latin typeface="Open Sans"/>
                <a:ea typeface="Open Sans"/>
                <a:cs typeface="Open Sans"/>
                <a:sym typeface="Open Sans"/>
              </a:rPr>
              <a:t>possono essere considerate dei "teaser"; pongono le domande di base e dichiarano i concetti chiave in merito alle Open Educational Resources. Puoi utilizzarle come una introduzione nella tua presentazione per stimolare la curiosità.</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br>
              <a:rPr b="1" i="0" lang="en" sz="600" u="none" cap="none" strike="noStrike">
                <a:solidFill>
                  <a:srgbClr val="004993"/>
                </a:solidFill>
                <a:latin typeface="Open Sans"/>
                <a:ea typeface="Open Sans"/>
                <a:cs typeface="Open Sans"/>
                <a:sym typeface="Open Sans"/>
              </a:rPr>
            </a:br>
            <a:r>
              <a:rPr b="1" i="0" lang="en" sz="900" u="none" cap="none" strike="noStrike">
                <a:solidFill>
                  <a:srgbClr val="004993"/>
                </a:solidFill>
                <a:latin typeface="Open Sans"/>
                <a:ea typeface="Open Sans"/>
                <a:cs typeface="Open Sans"/>
                <a:sym typeface="Open Sans"/>
              </a:rPr>
              <a:t>Le </a:t>
            </a:r>
            <a:r>
              <a:rPr b="1" lang="en" sz="900">
                <a:solidFill>
                  <a:srgbClr val="004993"/>
                </a:solidFill>
                <a:latin typeface="Open Sans"/>
                <a:ea typeface="Open Sans"/>
                <a:cs typeface="Open Sans"/>
                <a:sym typeface="Open Sans"/>
              </a:rPr>
              <a:t>s</a:t>
            </a:r>
            <a:r>
              <a:rPr b="1" i="0" lang="en" sz="900" u="none" cap="none" strike="noStrike">
                <a:solidFill>
                  <a:srgbClr val="004993"/>
                </a:solidFill>
                <a:latin typeface="Open Sans"/>
                <a:ea typeface="Open Sans"/>
                <a:cs typeface="Open Sans"/>
                <a:sym typeface="Open Sans"/>
              </a:rPr>
              <a:t>lide 1</a:t>
            </a:r>
            <a:r>
              <a:rPr b="1" lang="en" sz="900">
                <a:solidFill>
                  <a:srgbClr val="004993"/>
                </a:solidFill>
                <a:latin typeface="Open Sans"/>
                <a:ea typeface="Open Sans"/>
                <a:cs typeface="Open Sans"/>
                <a:sym typeface="Open Sans"/>
              </a:rPr>
              <a:t>3</a:t>
            </a:r>
            <a:r>
              <a:rPr b="1" i="0" lang="en" sz="900" u="none" cap="none" strike="noStrike">
                <a:solidFill>
                  <a:srgbClr val="004993"/>
                </a:solidFill>
                <a:latin typeface="Open Sans"/>
                <a:ea typeface="Open Sans"/>
                <a:cs typeface="Open Sans"/>
                <a:sym typeface="Open Sans"/>
              </a:rPr>
              <a:t>-</a:t>
            </a:r>
            <a:r>
              <a:rPr b="1" lang="en" sz="900">
                <a:solidFill>
                  <a:srgbClr val="004993"/>
                </a:solidFill>
                <a:latin typeface="Open Sans"/>
                <a:ea typeface="Open Sans"/>
                <a:cs typeface="Open Sans"/>
                <a:sym typeface="Open Sans"/>
              </a:rPr>
              <a:t>51</a:t>
            </a:r>
            <a:r>
              <a:rPr b="1" i="0" lang="en" sz="900" u="none" cap="none" strike="noStrike">
                <a:solidFill>
                  <a:srgbClr val="004993"/>
                </a:solidFill>
                <a:latin typeface="Open Sans"/>
                <a:ea typeface="Open Sans"/>
                <a:cs typeface="Open Sans"/>
                <a:sym typeface="Open Sans"/>
              </a:rPr>
              <a:t> </a:t>
            </a:r>
            <a:r>
              <a:rPr b="0" i="0" lang="en" sz="900" u="none" cap="none" strike="noStrike">
                <a:solidFill>
                  <a:srgbClr val="004993"/>
                </a:solidFill>
                <a:latin typeface="Open Sans"/>
                <a:ea typeface="Open Sans"/>
                <a:cs typeface="Open Sans"/>
                <a:sym typeface="Open Sans"/>
              </a:rPr>
              <a:t>mostrano i benefici della OE per </a:t>
            </a:r>
            <a:r>
              <a:rPr lang="en" sz="900">
                <a:solidFill>
                  <a:srgbClr val="004993"/>
                </a:solidFill>
                <a:latin typeface="Open Sans"/>
                <a:ea typeface="Open Sans"/>
                <a:cs typeface="Open Sans"/>
                <a:sym typeface="Open Sans"/>
              </a:rPr>
              <a:t>cinque </a:t>
            </a:r>
            <a:r>
              <a:rPr b="0" i="0" lang="en" sz="900" u="none" cap="none" strike="noStrike">
                <a:solidFill>
                  <a:srgbClr val="004993"/>
                </a:solidFill>
                <a:latin typeface="Open Sans"/>
                <a:ea typeface="Open Sans"/>
                <a:cs typeface="Open Sans"/>
                <a:sym typeface="Open Sans"/>
              </a:rPr>
              <a:t>diversi soggetti: studenti (sfondo giallo), docenti (sfondo arancio),</a:t>
            </a:r>
            <a:r>
              <a:rPr b="0" i="0" lang="en" sz="1400" u="none" cap="none" strike="noStrike">
                <a:solidFill>
                  <a:schemeClr val="dk1"/>
                </a:solidFill>
                <a:latin typeface="Arial"/>
                <a:ea typeface="Arial"/>
                <a:cs typeface="Arial"/>
                <a:sym typeface="Arial"/>
              </a:rPr>
              <a:t> </a:t>
            </a:r>
            <a:r>
              <a:rPr b="0" i="0" lang="en" sz="900" u="none" cap="none" strike="noStrike">
                <a:solidFill>
                  <a:srgbClr val="004993"/>
                </a:solidFill>
                <a:latin typeface="Open Sans"/>
                <a:ea typeface="Open Sans"/>
                <a:cs typeface="Open Sans"/>
                <a:sym typeface="Open Sans"/>
              </a:rPr>
              <a:t>istituzioni (sfondo turchese)</a:t>
            </a:r>
            <a:r>
              <a:rPr lang="en" sz="900">
                <a:solidFill>
                  <a:srgbClr val="004993"/>
                </a:solidFill>
                <a:latin typeface="Open Sans"/>
                <a:ea typeface="Open Sans"/>
                <a:cs typeface="Open Sans"/>
                <a:sym typeface="Open Sans"/>
              </a:rPr>
              <a:t>,</a:t>
            </a:r>
            <a:r>
              <a:rPr b="0" i="0" lang="en" sz="900" u="none" cap="none" strike="noStrike">
                <a:solidFill>
                  <a:srgbClr val="004993"/>
                </a:solidFill>
                <a:latin typeface="Open Sans"/>
                <a:ea typeface="Open Sans"/>
                <a:cs typeface="Open Sans"/>
                <a:sym typeface="Open Sans"/>
              </a:rPr>
              <a:t> tutti (sfondo bianco) e</a:t>
            </a:r>
            <a:r>
              <a:rPr lang="en" sz="900">
                <a:solidFill>
                  <a:srgbClr val="004993"/>
                </a:solidFill>
                <a:latin typeface="Open Sans"/>
                <a:ea typeface="Open Sans"/>
                <a:cs typeface="Open Sans"/>
                <a:sym typeface="Open Sans"/>
              </a:rPr>
              <a:t> per i bibliotecari (sfondo blu)</a:t>
            </a:r>
            <a:r>
              <a:rPr b="0" i="0" lang="en" sz="900" u="none" cap="none" strike="noStrike">
                <a:solidFill>
                  <a:srgbClr val="004993"/>
                </a:solidFill>
                <a:latin typeface="Open Sans"/>
                <a:ea typeface="Open Sans"/>
                <a:cs typeface="Open Sans"/>
                <a:sym typeface="Open Sans"/>
              </a:rPr>
              <a:t>. Puoi utilizzarle per rivolgerti a questi </a:t>
            </a:r>
            <a:r>
              <a:rPr lang="en" sz="800">
                <a:solidFill>
                  <a:srgbClr val="004993"/>
                </a:solidFill>
                <a:latin typeface="Open Sans"/>
                <a:ea typeface="Open Sans"/>
                <a:cs typeface="Open Sans"/>
                <a:sym typeface="Open Sans"/>
              </a:rPr>
              <a:t>specifici </a:t>
            </a:r>
            <a:r>
              <a:rPr b="0" i="0" lang="en" sz="900" u="none" cap="none" strike="noStrike">
                <a:solidFill>
                  <a:srgbClr val="004993"/>
                </a:solidFill>
                <a:latin typeface="Open Sans"/>
                <a:ea typeface="Open Sans"/>
                <a:cs typeface="Open Sans"/>
                <a:sym typeface="Open Sans"/>
              </a:rPr>
              <a:t>destinatari.</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br>
              <a:rPr b="1" i="0" lang="en" sz="600" u="none" cap="none" strike="noStrike">
                <a:solidFill>
                  <a:srgbClr val="004993"/>
                </a:solidFill>
                <a:latin typeface="Open Sans"/>
                <a:ea typeface="Open Sans"/>
                <a:cs typeface="Open Sans"/>
                <a:sym typeface="Open Sans"/>
              </a:rPr>
            </a:br>
            <a:r>
              <a:rPr b="1" i="0" lang="en" sz="900" u="none" cap="none" strike="noStrike">
                <a:solidFill>
                  <a:srgbClr val="004993"/>
                </a:solidFill>
                <a:latin typeface="Open Sans"/>
                <a:ea typeface="Open Sans"/>
                <a:cs typeface="Open Sans"/>
                <a:sym typeface="Open Sans"/>
              </a:rPr>
              <a:t>Le slide di apertura per ciascun gruppo </a:t>
            </a:r>
            <a:r>
              <a:rPr b="0" i="0" lang="en" sz="900" u="none" cap="none" strike="noStrike">
                <a:solidFill>
                  <a:srgbClr val="004993"/>
                </a:solidFill>
                <a:latin typeface="Open Sans"/>
                <a:ea typeface="Open Sans"/>
                <a:cs typeface="Open Sans"/>
                <a:sym typeface="Open Sans"/>
              </a:rPr>
              <a:t>(slide 13, 21, 29, 36, 44) mostrano ciò che ENOEL considera prioritario per ciascun gruppo, successivamente riportato in single slide, una per ciascun beneficio. Le slide rimanenti in ciascun gruppo riportano altri benefici (slide 19-20 per studenti, 27-28 per docenti, 35 per istituzioni, 43 per tutti, 50-51 per i bi</a:t>
            </a:r>
            <a:r>
              <a:rPr lang="en" sz="900">
                <a:solidFill>
                  <a:srgbClr val="004993"/>
                </a:solidFill>
                <a:latin typeface="Open Sans"/>
                <a:ea typeface="Open Sans"/>
                <a:cs typeface="Open Sans"/>
                <a:sym typeface="Open Sans"/>
              </a:rPr>
              <a:t>bliotecari</a:t>
            </a:r>
            <a:r>
              <a:rPr b="0" i="0" lang="en" sz="900" u="none" cap="none" strike="noStrike">
                <a:solidFill>
                  <a:srgbClr val="004993"/>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txBox="1"/>
          <p:nvPr/>
        </p:nvSpPr>
        <p:spPr>
          <a:xfrm>
            <a:off x="3208500" y="134050"/>
            <a:ext cx="5935500" cy="411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 sz="1600" u="none" cap="none" strike="noStrike">
                <a:solidFill>
                  <a:srgbClr val="004993"/>
                </a:solidFill>
                <a:latin typeface="Open Sans"/>
                <a:ea typeface="Open Sans"/>
                <a:cs typeface="Open Sans"/>
                <a:sym typeface="Open Sans"/>
              </a:rPr>
              <a:t>Non hanno un prezzo (ma non solo)</a:t>
            </a:r>
            <a:r>
              <a:rPr i="0" lang="en" sz="1600" u="none" cap="none" strike="noStrike">
                <a:solidFill>
                  <a:srgbClr val="004993"/>
                </a:solidFill>
                <a:latin typeface="Open Sans"/>
                <a:ea typeface="Open Sans"/>
                <a:cs typeface="Open Sans"/>
                <a:sym typeface="Open Sans"/>
              </a:rPr>
              <a:t>: </a:t>
            </a:r>
            <a:br>
              <a:rPr i="0" lang="en" sz="1600" u="none" cap="none" strike="noStrike">
                <a:solidFill>
                  <a:srgbClr val="004993"/>
                </a:solidFill>
                <a:latin typeface="Open Sans"/>
                <a:ea typeface="Open Sans"/>
                <a:cs typeface="Open Sans"/>
                <a:sym typeface="Open Sans"/>
              </a:rPr>
            </a:br>
            <a:r>
              <a:rPr i="0" lang="en" sz="1600" u="none" cap="none" strike="noStrike">
                <a:solidFill>
                  <a:srgbClr val="004993"/>
                </a:solidFill>
                <a:latin typeface="Open Sans"/>
                <a:ea typeface="Open Sans"/>
                <a:cs typeface="Open Sans"/>
                <a:sym typeface="Open Sans"/>
              </a:rPr>
              <a:t>OER = gratis + permessi</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Favoriscono una miglior educazione </a:t>
            </a:r>
            <a:r>
              <a:rPr i="0" lang="en" sz="1600" u="none" cap="none" strike="noStrike">
                <a:solidFill>
                  <a:srgbClr val="004993"/>
                </a:solidFill>
                <a:latin typeface="Open Sans"/>
                <a:ea typeface="Open Sans"/>
                <a:cs typeface="Open Sans"/>
                <a:sym typeface="Open Sans"/>
              </a:rPr>
              <a:t>= un miglior futuro (SDG 4: “</a:t>
            </a:r>
            <a:r>
              <a:rPr i="0" lang="en" sz="1600" u="sng" cap="none" strike="noStrike">
                <a:solidFill>
                  <a:schemeClr val="hlink"/>
                </a:solidFill>
                <a:latin typeface="Open Sans"/>
                <a:ea typeface="Open Sans"/>
                <a:cs typeface="Open Sans"/>
                <a:sym typeface="Open Sans"/>
                <a:hlinkClick r:id="rId3"/>
              </a:rPr>
              <a:t>Quality education for all</a:t>
            </a:r>
            <a:r>
              <a:rPr i="0" lang="en" sz="1600" u="none" cap="none" strike="noStrike">
                <a:solidFill>
                  <a:srgbClr val="004993"/>
                </a:solidFill>
                <a:latin typeface="Open Sans"/>
                <a:ea typeface="Open Sans"/>
                <a:cs typeface="Open Sans"/>
                <a:sym typeface="Open Sans"/>
              </a:rPr>
              <a:t>”)</a:t>
            </a:r>
            <a:endParaRPr i="0" sz="1600" u="none" cap="none" strike="noStrike">
              <a:solidFill>
                <a:srgbClr val="0563C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Migliorano la comprensione: </a:t>
            </a:r>
            <a:r>
              <a:rPr i="0" lang="en" sz="1600" u="none" cap="none" strike="noStrike">
                <a:solidFill>
                  <a:srgbClr val="004993"/>
                </a:solidFill>
                <a:latin typeface="Open Sans"/>
                <a:ea typeface="Open Sans"/>
                <a:cs typeface="Open Sans"/>
                <a:sym typeface="Open Sans"/>
              </a:rPr>
              <a:t>gli studenti imparano a rivedere concetti e idee usando un insieme di risorse più ampio (ad esempio a ripetere lo stesso concetto utilizzando diverse spiegazioni).</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Co-creare: </a:t>
            </a:r>
            <a:r>
              <a:rPr i="0" lang="en" sz="1600" u="none" cap="none" strike="noStrike">
                <a:solidFill>
                  <a:srgbClr val="004993"/>
                </a:solidFill>
                <a:latin typeface="Open Sans"/>
                <a:ea typeface="Open Sans"/>
                <a:cs typeface="Open Sans"/>
                <a:sym typeface="Open Sans"/>
              </a:rPr>
              <a:t>le OER danno agli studenti l'opportunità di diventare partner nella co-creazione di risorse, beneficiandone loro stessi.</a:t>
            </a:r>
            <a:endParaRPr i="0" sz="1600" u="none" cap="none" strike="noStrike">
              <a:solidFill>
                <a:srgbClr val="004993"/>
              </a:solidFill>
              <a:latin typeface="Open Sans"/>
              <a:ea typeface="Open Sans"/>
              <a:cs typeface="Open Sans"/>
              <a:sym typeface="Open Sans"/>
            </a:endParaRPr>
          </a:p>
        </p:txBody>
      </p:sp>
      <p:sp>
        <p:nvSpPr>
          <p:cNvPr id="265" name="Google Shape;265;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7" name="Google Shape;267;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gli </a:t>
            </a:r>
            <a:r>
              <a:rPr b="1" lang="en" sz="2700">
                <a:solidFill>
                  <a:srgbClr val="FFDE59"/>
                </a:solidFill>
                <a:latin typeface="Open Sans"/>
                <a:ea typeface="Open Sans"/>
                <a:cs typeface="Open Sans"/>
                <a:sym typeface="Open Sans"/>
              </a:rPr>
              <a:t>studenti</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1"/>
          <p:cNvSpPr txBox="1"/>
          <p:nvPr/>
        </p:nvSpPr>
        <p:spPr>
          <a:xfrm>
            <a:off x="3202900" y="182225"/>
            <a:ext cx="5561700" cy="509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Permettono l'adattamento</a:t>
            </a:r>
            <a:r>
              <a:rPr b="0" i="0" lang="en" sz="1300" u="none" cap="none" strike="noStrike">
                <a:solidFill>
                  <a:srgbClr val="004993"/>
                </a:solidFill>
                <a:latin typeface="Open Sans"/>
                <a:ea typeface="Open Sans"/>
                <a:cs typeface="Open Sans"/>
                <a:sym typeface="Open Sans"/>
              </a:rPr>
              <a:t>: i docenti possono personalizzare le OER (in toto o in parte), creando il mix migliore di materiali didattici per ogni esperienza di apprendimento, migliorando continuamente la qualità delle OER stesse</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Garantiscono pedagogie aperte</a:t>
            </a:r>
            <a:r>
              <a:rPr b="0" i="0" lang="en" sz="1300" u="none" cap="none" strike="noStrike">
                <a:solidFill>
                  <a:srgbClr val="004993"/>
                </a:solidFill>
                <a:latin typeface="Open Sans"/>
                <a:ea typeface="Open Sans"/>
                <a:cs typeface="Open Sans"/>
                <a:sym typeface="Open Sans"/>
              </a:rPr>
              <a:t>: con le OER, gli studenti sono profondamente coinvolti nel processo educativo e nella creazione di materiali di apprendimento, rendendoli propri, con il supporto del docente</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Migliorano la reputaziona</a:t>
            </a:r>
            <a:r>
              <a:rPr b="0" i="0" lang="en" sz="1300" u="none" cap="none" strike="noStrike">
                <a:solidFill>
                  <a:srgbClr val="004993"/>
                </a:solidFill>
                <a:latin typeface="Open Sans"/>
                <a:ea typeface="Open Sans"/>
                <a:cs typeface="Open Sans"/>
                <a:sym typeface="Open Sans"/>
              </a:rPr>
              <a:t>: OER di qualità aumentano la visibilità e migliorano  la reputazione del docente a livello locale e globale, offrendo allo stesso tempo opportunità di collaborazione con colleghi in tutto il mondo</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300" u="none" cap="none" strike="noStrike">
                <a:solidFill>
                  <a:srgbClr val="004993"/>
                </a:solidFill>
                <a:latin typeface="Open Sans"/>
                <a:ea typeface="Open Sans"/>
                <a:cs typeface="Open Sans"/>
                <a:sym typeface="Open Sans"/>
              </a:rPr>
              <a:t>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Riducono il carico di lavoro</a:t>
            </a:r>
            <a:r>
              <a:rPr b="0" i="0" lang="en" sz="1300" u="none" cap="none" strike="noStrike">
                <a:solidFill>
                  <a:srgbClr val="004993"/>
                </a:solidFill>
                <a:latin typeface="Open Sans"/>
                <a:ea typeface="Open Sans"/>
                <a:cs typeface="Open Sans"/>
                <a:sym typeface="Open Sans"/>
              </a:rPr>
              <a:t>: i docenti non devono reinventare la ruota ogni volta, ma possono riusare ciò che c'è già</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Offrono ispirazione: </a:t>
            </a:r>
            <a:r>
              <a:rPr b="0" i="0" lang="en" sz="1300" u="none" cap="none" strike="noStrike">
                <a:solidFill>
                  <a:srgbClr val="004993"/>
                </a:solidFill>
                <a:latin typeface="Open Sans"/>
                <a:ea typeface="Open Sans"/>
                <a:cs typeface="Open Sans"/>
                <a:sym typeface="Open Sans"/>
              </a:rPr>
              <a:t>le OER sono un modo efficace per sviluppare nuove idee</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78" name="Google Shape;278;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2"/>
          <p:cNvSpPr txBox="1"/>
          <p:nvPr/>
        </p:nvSpPr>
        <p:spPr>
          <a:xfrm>
            <a:off x="3123975" y="374800"/>
            <a:ext cx="5744700" cy="483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Permettono l'adattamento</a:t>
            </a:r>
            <a:r>
              <a:rPr b="0" i="0" lang="en" sz="2800" u="none" cap="none" strike="noStrike">
                <a:solidFill>
                  <a:srgbClr val="004993"/>
                </a:solidFill>
                <a:latin typeface="Open Sans"/>
                <a:ea typeface="Open Sans"/>
                <a:cs typeface="Open Sans"/>
                <a:sym typeface="Open Sans"/>
              </a:rPr>
              <a:t>: </a:t>
            </a:r>
            <a:br>
              <a:rPr b="0" i="0" lang="en" sz="2800" u="none" cap="none" strike="noStrike">
                <a:solidFill>
                  <a:srgbClr val="004993"/>
                </a:solidFill>
                <a:latin typeface="Open Sans"/>
                <a:ea typeface="Open Sans"/>
                <a:cs typeface="Open Sans"/>
                <a:sym typeface="Open Sans"/>
              </a:rPr>
            </a:br>
            <a:r>
              <a:rPr b="0" i="0" lang="en" sz="2800" u="none" cap="none" strike="noStrike">
                <a:solidFill>
                  <a:srgbClr val="004993"/>
                </a:solidFill>
                <a:latin typeface="Open Sans"/>
                <a:ea typeface="Open Sans"/>
                <a:cs typeface="Open Sans"/>
                <a:sym typeface="Open Sans"/>
              </a:rPr>
              <a:t>i docenti possono personalizzare le OER (in toto o in parte), creando il mix migliore di materiali didattici per ogni esperienza di apprendimento, migliorando continuamente la qualità delle OER stesse.</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9" name="Google Shape;289;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3"/>
          <p:cNvSpPr txBox="1"/>
          <p:nvPr/>
        </p:nvSpPr>
        <p:spPr>
          <a:xfrm>
            <a:off x="3123975" y="486600"/>
            <a:ext cx="5719800" cy="452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Garantiscono pedagogie aperte</a:t>
            </a:r>
            <a:r>
              <a:rPr b="0" i="0" lang="en" sz="2800" u="none" cap="none" strike="noStrike">
                <a:solidFill>
                  <a:srgbClr val="004993"/>
                </a:solidFill>
                <a:latin typeface="Open Sans"/>
                <a:ea typeface="Open Sans"/>
                <a:cs typeface="Open Sans"/>
                <a:sym typeface="Open Sans"/>
              </a:rPr>
              <a:t>: con le OER, gli studenti sono profondamente coinvolti nel processo educativo e nella creazione di materiali di apprendimento, rendendoli propri, con il supporto del docente.</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0" name="Google Shape;300;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3"/>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4"/>
          <p:cNvSpPr txBox="1"/>
          <p:nvPr/>
        </p:nvSpPr>
        <p:spPr>
          <a:xfrm>
            <a:off x="3123975" y="635700"/>
            <a:ext cx="5682600" cy="4034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Migliorano la reputazione</a:t>
            </a:r>
            <a:r>
              <a:rPr b="0" i="0" lang="en" sz="2800" u="none" cap="none" strike="noStrike">
                <a:solidFill>
                  <a:srgbClr val="004993"/>
                </a:solidFill>
                <a:latin typeface="Open Sans"/>
                <a:ea typeface="Open Sans"/>
                <a:cs typeface="Open Sans"/>
                <a:sym typeface="Open Sans"/>
              </a:rPr>
              <a:t>: OER di qualità aumentano la visibilità e migliorano la reputazione del docente a livello locale e globale, offrendo allo stesso tempo opportunità di collaborazione con colleghi in tutto il mondo.</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4"/>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5"/>
          <p:cNvSpPr txBox="1"/>
          <p:nvPr/>
        </p:nvSpPr>
        <p:spPr>
          <a:xfrm>
            <a:off x="3214225" y="1245375"/>
            <a:ext cx="5232000" cy="354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Riducono il carico di lavoro</a:t>
            </a:r>
            <a:r>
              <a:rPr b="0" i="0" lang="en" sz="2800" u="none" cap="none" strike="noStrike">
                <a:solidFill>
                  <a:srgbClr val="004993"/>
                </a:solidFill>
                <a:latin typeface="Open Sans"/>
                <a:ea typeface="Open Sans"/>
                <a:cs typeface="Open Sans"/>
                <a:sym typeface="Open Sans"/>
              </a:rPr>
              <a:t>: i docenti non devono reinventare la ruota ogni volta, ma possono riusare ciò che c'è già.</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2" name="Google Shape;322;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5"/>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6"/>
          <p:cNvSpPr txBox="1"/>
          <p:nvPr/>
        </p:nvSpPr>
        <p:spPr>
          <a:xfrm>
            <a:off x="3238350" y="1598550"/>
            <a:ext cx="5460000" cy="228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Offrono ispirazione</a:t>
            </a:r>
            <a:r>
              <a:rPr b="0" i="0" lang="en" sz="2800" u="none" cap="none" strike="noStrike">
                <a:solidFill>
                  <a:srgbClr val="004993"/>
                </a:solidFill>
                <a:latin typeface="Open Sans"/>
                <a:ea typeface="Open Sans"/>
                <a:cs typeface="Open Sans"/>
                <a:sym typeface="Open Sans"/>
              </a:rPr>
              <a:t>: le OER sono un modo efficace per sviluppare nuove idee.</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6"/>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7"/>
          <p:cNvSpPr txBox="1"/>
          <p:nvPr/>
        </p:nvSpPr>
        <p:spPr>
          <a:xfrm>
            <a:off x="3123975" y="257775"/>
            <a:ext cx="5460000" cy="3869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Promuovono approcci attivi</a:t>
            </a:r>
            <a:r>
              <a:rPr b="0" i="0" lang="en" sz="1400" u="none" cap="none" strike="noStrike">
                <a:solidFill>
                  <a:srgbClr val="004993"/>
                </a:solidFill>
                <a:latin typeface="Open Sans"/>
                <a:ea typeface="Open Sans"/>
                <a:cs typeface="Open Sans"/>
                <a:sym typeface="Open Sans"/>
              </a:rPr>
              <a:t>: i docenti possono progettare attività e strategie per supportare le esperienze learning-by-doing basate sul remix/adattamento di OER</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Promuovono la collaborazione</a:t>
            </a:r>
            <a:r>
              <a:rPr b="0" i="0" lang="en" sz="1400" u="none" cap="none" strike="noStrike">
                <a:solidFill>
                  <a:srgbClr val="004993"/>
                </a:solidFill>
                <a:latin typeface="Open Sans"/>
                <a:ea typeface="Open Sans"/>
                <a:cs typeface="Open Sans"/>
                <a:sym typeface="Open Sans"/>
              </a:rPr>
              <a:t>: aumentano i feedback tra pari, la collaborazione tra studenti, il coinvolgimento di esperti e i docenti ne vengono arricchiti, grazie al processo sostenuto dalle licenze open</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Supportano l'innovazione</a:t>
            </a:r>
            <a:r>
              <a:rPr b="0" i="0" lang="en" sz="1400" u="none" cap="none" strike="noStrike">
                <a:solidFill>
                  <a:srgbClr val="004993"/>
                </a:solidFill>
                <a:latin typeface="Open Sans"/>
                <a:ea typeface="Open Sans"/>
                <a:cs typeface="Open Sans"/>
                <a:sym typeface="Open Sans"/>
              </a:rPr>
              <a:t>: le OER offrono l'opportunità di migliorare la qualità dei materiali didattici permettendo ad altri di costruire su di essi e restituire un feedback costruttivo</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Garantiscono l'eredità</a:t>
            </a:r>
            <a:r>
              <a:rPr b="0" i="0" lang="en" sz="1400" u="none" cap="none" strike="noStrike">
                <a:solidFill>
                  <a:srgbClr val="004993"/>
                </a:solidFill>
                <a:latin typeface="Open Sans"/>
                <a:ea typeface="Open Sans"/>
                <a:cs typeface="Open Sans"/>
                <a:sym typeface="Open Sans"/>
              </a:rPr>
              <a:t>: il processo di riuso alimentato dalle OER continua anche dopo che il docente si ritira</a:t>
            </a:r>
            <a:endParaRPr b="0" i="0" sz="1400" u="none" cap="none" strike="noStrike">
              <a:solidFill>
                <a:srgbClr val="000000"/>
              </a:solidFill>
              <a:latin typeface="Open Sans"/>
              <a:ea typeface="Open Sans"/>
              <a:cs typeface="Open Sans"/>
              <a:sym typeface="Open Sans"/>
            </a:endParaRPr>
          </a:p>
        </p:txBody>
      </p:sp>
      <p:cxnSp>
        <p:nvCxnSpPr>
          <p:cNvPr id="344" name="Google Shape;344;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8"/>
          <p:cNvSpPr txBox="1"/>
          <p:nvPr/>
        </p:nvSpPr>
        <p:spPr>
          <a:xfrm>
            <a:off x="3140925" y="630625"/>
            <a:ext cx="5460000" cy="446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Aumentano le scelte disponibili</a:t>
            </a:r>
            <a:r>
              <a:rPr b="0" i="0" lang="en" sz="1400" u="none" cap="none" strike="noStrike">
                <a:solidFill>
                  <a:srgbClr val="004993"/>
                </a:solidFill>
                <a:latin typeface="Open Sans"/>
                <a:ea typeface="Open Sans"/>
                <a:cs typeface="Open Sans"/>
                <a:sym typeface="Open Sans"/>
              </a:rPr>
              <a:t>: i manuali open ampliano le risorse a disposizione dei docenti e garantiscono lo stesso livello di qualità dei manuali tradizionali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Migliorano la libertà accademica</a:t>
            </a:r>
            <a:r>
              <a:rPr b="0" i="0" lang="en" sz="1400" u="none" cap="none" strike="noStrike">
                <a:solidFill>
                  <a:srgbClr val="004993"/>
                </a:solidFill>
                <a:latin typeface="Open Sans"/>
                <a:ea typeface="Open Sans"/>
                <a:cs typeface="Open Sans"/>
                <a:sym typeface="Open Sans"/>
              </a:rPr>
              <a:t>: le licenze open associate alle OER permettono ai docenti di modificare e aggiornare con regolarità le risorse didattiche per i loro corsi</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Mettono in evidenza innovazione e creatività</a:t>
            </a:r>
            <a:r>
              <a:rPr b="0" i="0" lang="en" sz="1400" u="none" cap="none" strike="noStrike">
                <a:solidFill>
                  <a:srgbClr val="004993"/>
                </a:solidFill>
                <a:latin typeface="Open Sans"/>
                <a:ea typeface="Open Sans"/>
                <a:cs typeface="Open Sans"/>
                <a:sym typeface="Open Sans"/>
              </a:rPr>
              <a:t>: la creatività dei docenti può incuriosire potenziali studenti e sponsor. Ciò aiuta ad avere più iscritti per certi corsi e aumenta il valore dei singoli docenti</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5" name="Google Shape;355;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7" name="Google Shape;357;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8"/>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i </a:t>
            </a:r>
            <a:r>
              <a:rPr b="1" lang="en" sz="2700">
                <a:solidFill>
                  <a:srgbClr val="FFAB40"/>
                </a:solidFill>
                <a:latin typeface="Open Sans"/>
                <a:ea typeface="Open Sans"/>
                <a:cs typeface="Open Sans"/>
                <a:sym typeface="Open Sans"/>
              </a:rPr>
              <a:t>docenti</a:t>
            </a:r>
            <a:endParaRPr b="1" i="0" sz="27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9"/>
          <p:cNvSpPr txBox="1"/>
          <p:nvPr/>
        </p:nvSpPr>
        <p:spPr>
          <a:xfrm>
            <a:off x="3079050" y="107675"/>
            <a:ext cx="6000900" cy="4402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Promuovono economie di scala</a:t>
            </a:r>
            <a:r>
              <a:rPr b="0" i="0" lang="en" sz="1300" u="none" cap="none" strike="noStrike">
                <a:solidFill>
                  <a:srgbClr val="004993"/>
                </a:solidFill>
                <a:latin typeface="Open Sans"/>
                <a:ea typeface="Open Sans"/>
                <a:cs typeface="Open Sans"/>
                <a:sym typeface="Open Sans"/>
              </a:rPr>
              <a:t>: </a:t>
            </a:r>
            <a:r>
              <a:rPr b="0" i="0" lang="en" sz="1300" u="none" cap="none" strike="noStrike">
                <a:solidFill>
                  <a:schemeClr val="lt1"/>
                </a:solidFill>
                <a:latin typeface="Open Sans"/>
                <a:ea typeface="Open Sans"/>
                <a:cs typeface="Open Sans"/>
                <a:sym typeface="Open Sans"/>
              </a:rPr>
              <a:t>le OER sono condivise gratis online, possono essere stampate, salvate per sempre, aggiornate facilmente. Le risorse altrimenti investite nell'acquisto di libri di testo possono essere reindirizzate verso tecnologie, miglioramenti metodologici, riduzione dei debiti</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Supportano lo sviluppo professionale dei docenti</a:t>
            </a:r>
            <a:r>
              <a:rPr b="0" i="0" lang="en" sz="1300" u="none" cap="none" strike="noStrike">
                <a:solidFill>
                  <a:schemeClr val="lt1"/>
                </a:solidFill>
                <a:latin typeface="Open Sans"/>
                <a:ea typeface="Open Sans"/>
                <a:cs typeface="Open Sans"/>
                <a:sym typeface="Open Sans"/>
              </a:rPr>
              <a:t>: un utilizzo avanzato delle OER favorisce l'apprendimento tra pari a livello interistituzionale e una miglior qualità dei materiali didattici</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Permettono di sfruttare al massimo gli investimenti pubblici</a:t>
            </a:r>
            <a:r>
              <a:rPr b="0" i="0" lang="en" sz="1300" u="none" cap="none" strike="noStrike">
                <a:solidFill>
                  <a:schemeClr val="lt1"/>
                </a:solidFill>
                <a:latin typeface="Open Sans"/>
                <a:ea typeface="Open Sans"/>
                <a:cs typeface="Open Sans"/>
                <a:sym typeface="Open Sans"/>
              </a:rPr>
              <a:t>: le risorse che derivano da fondi pubblici sono utilizzate per creare conoscenza pubblica e condivisa in modo trasversale tra molteplici istituzioni, riducendo costi aggiuntivi</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Supportano l'autopromozione</a:t>
            </a:r>
            <a:r>
              <a:rPr b="0" i="0" lang="en" sz="1300" u="none" cap="none" strike="noStrike">
                <a:solidFill>
                  <a:schemeClr val="lt1"/>
                </a:solidFill>
                <a:latin typeface="Open Sans"/>
                <a:ea typeface="Open Sans"/>
                <a:cs typeface="Open Sans"/>
                <a:sym typeface="Open Sans"/>
              </a:rPr>
              <a:t>: l'immagine pubblica dell'istituzione può ampiamente beneficiare dalla condivisione e dal riuso delle sue OER</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300" u="none" cap="none" strike="noStrike">
                <a:solidFill>
                  <a:srgbClr val="004993"/>
                </a:solidFill>
                <a:latin typeface="Open Sans"/>
                <a:ea typeface="Open Sans"/>
                <a:cs typeface="Open Sans"/>
                <a:sym typeface="Open Sans"/>
              </a:rPr>
              <a:t>Supportano la collaborazione internazionale</a:t>
            </a:r>
            <a:r>
              <a:rPr b="0" i="0" lang="en" sz="1300" u="none" cap="none" strike="noStrike">
                <a:solidFill>
                  <a:srgbClr val="004993"/>
                </a:solidFill>
                <a:latin typeface="Open Sans"/>
                <a:ea typeface="Open Sans"/>
                <a:cs typeface="Open Sans"/>
                <a:sym typeface="Open Sans"/>
              </a:rPr>
              <a:t>: </a:t>
            </a:r>
            <a:r>
              <a:rPr b="0" i="0" lang="en" sz="1300" u="none" cap="none" strike="noStrike">
                <a:solidFill>
                  <a:schemeClr val="lt1"/>
                </a:solidFill>
                <a:latin typeface="Open Sans"/>
                <a:ea typeface="Open Sans"/>
                <a:cs typeface="Open Sans"/>
                <a:sym typeface="Open Sans"/>
              </a:rPr>
              <a:t>lavorare con le OER aumenta la visibilità dell'istituzione, migliorandone la reputazione a livello internazionale attraverso le collaborazioni attive con altre istituzioni a livello globale</a:t>
            </a:r>
            <a:endParaRPr b="0" i="0" sz="1300" u="none" cap="none" strike="noStrike">
              <a:solidFill>
                <a:schemeClr val="lt1"/>
              </a:solidFill>
              <a:latin typeface="Open Sans"/>
              <a:ea typeface="Open Sans"/>
              <a:cs typeface="Open Sans"/>
              <a:sym typeface="Open Sans"/>
            </a:endParaRPr>
          </a:p>
        </p:txBody>
      </p:sp>
      <p:cxnSp>
        <p:nvCxnSpPr>
          <p:cNvPr id="366" name="Google Shape;366;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8" name="Google Shape;368;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9"/>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897500" y="1214075"/>
            <a:ext cx="33060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4500" u="none" cap="none" strike="noStrike">
                <a:solidFill>
                  <a:srgbClr val="004993"/>
                </a:solidFill>
                <a:latin typeface="Open Sans"/>
                <a:ea typeface="Open Sans"/>
                <a:cs typeface="Open Sans"/>
                <a:sym typeface="Open Sans"/>
              </a:rPr>
              <a:t>Che cosa sono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4500" u="none" cap="none" strike="noStrike">
                <a:solidFill>
                  <a:srgbClr val="004993"/>
                </a:solidFill>
                <a:latin typeface="Open Sans"/>
                <a:ea typeface="Open Sans"/>
                <a:cs typeface="Open Sans"/>
                <a:sym typeface="Open Sans"/>
              </a:rPr>
              <a:t>le OER?</a:t>
            </a:r>
            <a:endParaRPr b="1" i="0" sz="45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800" u="none" cap="none" strike="noStrike">
                <a:solidFill>
                  <a:srgbClr val="000000"/>
                </a:solidFill>
                <a:latin typeface="Open Sans"/>
                <a:ea typeface="Open Sans"/>
                <a:cs typeface="Open Sans"/>
                <a:sym typeface="Open Sans"/>
              </a:rPr>
              <a:t>Questo lavoro è un derivato di “Italian_1. OE Benefits - ENOEL slides”</a:t>
            </a:r>
            <a:r>
              <a:rPr b="0" i="0" lang="en" sz="800" u="none" cap="none" strike="noStrike">
                <a:solidFill>
                  <a:schemeClr val="dk1"/>
                </a:solidFill>
                <a:latin typeface="Open Sans"/>
                <a:ea typeface="Open Sans"/>
                <a:cs typeface="Open Sans"/>
                <a:sym typeface="Open Sans"/>
              </a:rPr>
              <a:t>,</a:t>
            </a:r>
            <a:endParaRPr b="0" i="0" sz="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en" sz="800" u="sng">
                <a:solidFill>
                  <a:schemeClr val="hlink"/>
                </a:solidFill>
                <a:latin typeface="Open Sans"/>
                <a:ea typeface="Open Sans"/>
                <a:cs typeface="Open Sans"/>
                <a:sym typeface="Open Sans"/>
                <a:hlinkClick r:id="rId5"/>
              </a:rPr>
              <a:t>https://doi.org/10.5281/zenodo.5568482</a:t>
            </a:r>
            <a:r>
              <a:rPr b="0" i="0" lang="en" sz="800" u="none" cap="none" strike="noStrike">
                <a:solidFill>
                  <a:schemeClr val="dk1"/>
                </a:solidFill>
                <a:latin typeface="Open Sans"/>
                <a:ea typeface="Open Sans"/>
                <a:cs typeface="Open Sans"/>
                <a:sym typeface="Open Sans"/>
              </a:rPr>
              <a:t>, di</a:t>
            </a:r>
            <a:r>
              <a:rPr b="0" i="0" lang="en" sz="800" u="none" cap="none" strike="noStrike">
                <a:solidFill>
                  <a:srgbClr val="004993"/>
                </a:solidFill>
                <a:latin typeface="Open Sans"/>
                <a:ea typeface="Open Sans"/>
                <a:cs typeface="Open Sans"/>
                <a:sym typeface="Open Sans"/>
              </a:rPr>
              <a:t>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a:t>
            </a:r>
            <a:r>
              <a:rPr b="0" i="0" lang="en" sz="800" u="none" cap="none" strike="noStrike">
                <a:solidFill>
                  <a:schemeClr val="dk1"/>
                </a:solidFill>
                <a:latin typeface="Open Sans"/>
                <a:ea typeface="Open Sans"/>
                <a:cs typeface="Open Sans"/>
                <a:sym typeface="Open Sans"/>
              </a:rPr>
              <a:t>(ENOEL)</a:t>
            </a:r>
            <a:r>
              <a:rPr b="0" i="0" lang="en" sz="800" u="none" cap="none" strike="noStrike">
                <a:solidFill>
                  <a:srgbClr val="000000"/>
                </a:solidFill>
                <a:latin typeface="Open Sans"/>
                <a:ea typeface="Open Sans"/>
                <a:cs typeface="Open Sans"/>
                <a:sym typeface="Open Sans"/>
              </a:rPr>
              <a:t>, </a:t>
            </a:r>
            <a:r>
              <a:rPr b="0" i="0" lang="en" sz="8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
        <p:nvSpPr>
          <p:cNvPr id="78" name="Google Shape;78;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9" name="Google Shape;79;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80" name="Google Shape;80;p3"/>
          <p:cNvSpPr txBox="1"/>
          <p:nvPr/>
        </p:nvSpPr>
        <p:spPr>
          <a:xfrm>
            <a:off x="6236975" y="484425"/>
            <a:ext cx="2295300" cy="895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ESEMPIO DI ADATTAMENTO IN BASE AI TUOI BISOGNI:</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6431550" y="3939150"/>
            <a:ext cx="2675700" cy="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Aggiungi il logo della tua istituzione</a:t>
            </a:r>
            <a:endParaRPr b="0" i="0" sz="1400" u="none" cap="none" strike="noStrike">
              <a:solidFill>
                <a:srgbClr val="FF0000"/>
              </a:solidFill>
              <a:latin typeface="Arial"/>
              <a:ea typeface="Arial"/>
              <a:cs typeface="Arial"/>
              <a:sym typeface="Arial"/>
            </a:endParaRPr>
          </a:p>
        </p:txBody>
      </p:sp>
      <p:sp>
        <p:nvSpPr>
          <p:cNvPr id="82" name="Google Shape;82;p3"/>
          <p:cNvSpPr txBox="1"/>
          <p:nvPr/>
        </p:nvSpPr>
        <p:spPr>
          <a:xfrm>
            <a:off x="2248100" y="3824650"/>
            <a:ext cx="2675700" cy="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Aggiungi l’attribuzione completa</a:t>
            </a:r>
            <a:endParaRPr b="0" i="0" sz="1400" u="none" cap="none" strike="noStrike">
              <a:solidFill>
                <a:srgbClr val="FF0000"/>
              </a:solidFill>
              <a:latin typeface="Arial"/>
              <a:ea typeface="Arial"/>
              <a:cs typeface="Arial"/>
              <a:sym typeface="Arial"/>
            </a:endParaRPr>
          </a:p>
        </p:txBody>
      </p:sp>
      <p:sp>
        <p:nvSpPr>
          <p:cNvPr id="83" name="Google Shape;83;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0"/>
          <p:cNvSpPr txBox="1"/>
          <p:nvPr/>
        </p:nvSpPr>
        <p:spPr>
          <a:xfrm>
            <a:off x="3122550" y="301450"/>
            <a:ext cx="5870400" cy="457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Promuovono economie di scala</a:t>
            </a:r>
            <a:r>
              <a:rPr b="0" i="0" lang="en" sz="2800" u="none" cap="none" strike="noStrike">
                <a:solidFill>
                  <a:srgbClr val="004993"/>
                </a:solidFill>
                <a:latin typeface="Open Sans"/>
                <a:ea typeface="Open Sans"/>
                <a:cs typeface="Open Sans"/>
                <a:sym typeface="Open Sans"/>
              </a:rPr>
              <a:t>:</a:t>
            </a:r>
            <a:r>
              <a:rPr b="0" i="0" lang="en" sz="2800" u="none" cap="none" strike="noStrike">
                <a:solidFill>
                  <a:schemeClr val="lt1"/>
                </a:solidFill>
                <a:latin typeface="Open Sans"/>
                <a:ea typeface="Open Sans"/>
                <a:cs typeface="Open Sans"/>
                <a:sym typeface="Open Sans"/>
              </a:rPr>
              <a:t> le OER sono condivise gratis online, possono essere stampate, salvate per sempre, aggiornate facilmente. Le risorse altrimenti investite nell'acquisto di libri di testo possono essere reindirizzate verso tecnologie, miglioramenti metodologici, riduzione dei debiti</a:t>
            </a:r>
            <a:endParaRPr b="0" i="0" sz="2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lt1"/>
              </a:solidFill>
              <a:latin typeface="Open Sans"/>
              <a:ea typeface="Open Sans"/>
              <a:cs typeface="Open Sans"/>
              <a:sym typeface="Open Sans"/>
            </a:endParaRPr>
          </a:p>
        </p:txBody>
      </p:sp>
      <p:cxnSp>
        <p:nvCxnSpPr>
          <p:cNvPr id="377" name="Google Shape;377;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3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1"/>
          <p:cNvSpPr txBox="1"/>
          <p:nvPr/>
        </p:nvSpPr>
        <p:spPr>
          <a:xfrm>
            <a:off x="3214225" y="654325"/>
            <a:ext cx="5742600" cy="394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Supportano lo sviluppo professionale dei docenti</a:t>
            </a:r>
            <a:r>
              <a:rPr b="0" i="0" lang="en" sz="2800" u="none" cap="none" strike="noStrike">
                <a:solidFill>
                  <a:srgbClr val="004993"/>
                </a:solidFill>
                <a:latin typeface="Open Sans"/>
                <a:ea typeface="Open Sans"/>
                <a:cs typeface="Open Sans"/>
                <a:sym typeface="Open Sans"/>
              </a:rPr>
              <a:t>: </a:t>
            </a:r>
            <a:br>
              <a:rPr b="0" i="0" lang="en" sz="2800" u="none" cap="none" strike="noStrike">
                <a:solidFill>
                  <a:srgbClr val="004993"/>
                </a:solidFill>
                <a:latin typeface="Open Sans"/>
                <a:ea typeface="Open Sans"/>
                <a:cs typeface="Open Sans"/>
                <a:sym typeface="Open Sans"/>
              </a:rPr>
            </a:br>
            <a:r>
              <a:rPr b="0" i="0" lang="en" sz="2800" u="none" cap="none" strike="noStrike">
                <a:solidFill>
                  <a:schemeClr val="lt1"/>
                </a:solidFill>
                <a:latin typeface="Open Sans"/>
                <a:ea typeface="Open Sans"/>
                <a:cs typeface="Open Sans"/>
                <a:sym typeface="Open Sans"/>
              </a:rPr>
              <a:t>un utilizzo avanzato delle OER favorisce l'apprendimento tra pari a livello interistituzionale e una miglior qualità dei materiali didattici</a:t>
            </a:r>
            <a:endParaRPr b="0" i="0" sz="2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88" name="Google Shape;388;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1"/>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2"/>
          <p:cNvSpPr txBox="1"/>
          <p:nvPr/>
        </p:nvSpPr>
        <p:spPr>
          <a:xfrm>
            <a:off x="3208575" y="595375"/>
            <a:ext cx="5579400" cy="363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Permettono di sfruttare al massimo gli investimenti pubblici</a:t>
            </a:r>
            <a:r>
              <a:rPr b="0" i="0" lang="en" sz="2800" u="none" cap="none" strike="noStrike">
                <a:solidFill>
                  <a:srgbClr val="004993"/>
                </a:solidFill>
                <a:latin typeface="Open Sans"/>
                <a:ea typeface="Open Sans"/>
                <a:cs typeface="Open Sans"/>
                <a:sym typeface="Open Sans"/>
              </a:rPr>
              <a:t>: </a:t>
            </a:r>
            <a:r>
              <a:rPr b="0" i="0" lang="en" sz="2800" u="none" cap="none" strike="noStrike">
                <a:solidFill>
                  <a:schemeClr val="lt1"/>
                </a:solidFill>
                <a:latin typeface="Open Sans"/>
                <a:ea typeface="Open Sans"/>
                <a:cs typeface="Open Sans"/>
                <a:sym typeface="Open Sans"/>
              </a:rPr>
              <a:t>le risorse che derivano da fondi pubblici sono utilizzate per creare conoscenza pubblica e condivisa in modo trasversale tra molteplici istituzioni, riducendo costi aggiuntivi</a:t>
            </a:r>
            <a:endParaRPr b="0" i="0" sz="1100" u="none" cap="none" strike="noStrike">
              <a:solidFill>
                <a:schemeClr val="lt1"/>
              </a:solidFill>
              <a:latin typeface="Open Sans"/>
              <a:ea typeface="Open Sans"/>
              <a:cs typeface="Open Sans"/>
              <a:sym typeface="Open Sans"/>
            </a:endParaRPr>
          </a:p>
        </p:txBody>
      </p:sp>
      <p:cxnSp>
        <p:nvCxnSpPr>
          <p:cNvPr id="399" name="Google Shape;399;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2"/>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3"/>
          <p:cNvSpPr txBox="1"/>
          <p:nvPr/>
        </p:nvSpPr>
        <p:spPr>
          <a:xfrm>
            <a:off x="3202900" y="1002200"/>
            <a:ext cx="5585100" cy="317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Supportano l'autopromozione</a:t>
            </a:r>
            <a:r>
              <a:rPr b="0" i="0" lang="en" sz="2800" u="none" cap="none" strike="noStrike">
                <a:solidFill>
                  <a:srgbClr val="004993"/>
                </a:solidFill>
                <a:latin typeface="Open Sans"/>
                <a:ea typeface="Open Sans"/>
                <a:cs typeface="Open Sans"/>
                <a:sym typeface="Open Sans"/>
              </a:rPr>
              <a:t>: </a:t>
            </a:r>
            <a:r>
              <a:rPr b="0" i="0" lang="en" sz="2800" u="none" cap="none" strike="noStrike">
                <a:solidFill>
                  <a:schemeClr val="lt1"/>
                </a:solidFill>
                <a:latin typeface="Open Sans"/>
                <a:ea typeface="Open Sans"/>
                <a:cs typeface="Open Sans"/>
                <a:sym typeface="Open Sans"/>
              </a:rPr>
              <a:t>l'immagine pubblica dell'istituzione può ampiamente beneficiare dalla condivisione e dal riuso delle sue OER.</a:t>
            </a:r>
            <a:endParaRPr b="0" i="0" sz="2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10" name="Google Shape;410;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3"/>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4"/>
          <p:cNvSpPr txBox="1"/>
          <p:nvPr/>
        </p:nvSpPr>
        <p:spPr>
          <a:xfrm>
            <a:off x="3208575" y="530075"/>
            <a:ext cx="5492400" cy="363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Supportano la collaborazione internazionale</a:t>
            </a:r>
            <a:r>
              <a:rPr b="0" i="0" lang="en" sz="2800" u="none" cap="none" strike="noStrike">
                <a:solidFill>
                  <a:srgbClr val="004993"/>
                </a:solidFill>
                <a:latin typeface="Open Sans"/>
                <a:ea typeface="Open Sans"/>
                <a:cs typeface="Open Sans"/>
                <a:sym typeface="Open Sans"/>
              </a:rPr>
              <a:t>: </a:t>
            </a:r>
            <a:r>
              <a:rPr b="0" i="0" lang="en" sz="2800" u="none" cap="none" strike="noStrike">
                <a:solidFill>
                  <a:schemeClr val="lt1"/>
                </a:solidFill>
                <a:latin typeface="Open Sans"/>
                <a:ea typeface="Open Sans"/>
                <a:cs typeface="Open Sans"/>
                <a:sym typeface="Open Sans"/>
              </a:rPr>
              <a:t>lavorare con le OER aumenta la visibilità dell'istituzione, migliorandone la reputazione a livello internazionale attraverso le collaborazioni attive con altre istituzioni a livello globale.</a:t>
            </a:r>
            <a:endParaRPr b="0" i="0" sz="2200" u="none" cap="none" strike="noStrike">
              <a:solidFill>
                <a:schemeClr val="lt1"/>
              </a:solidFill>
              <a:latin typeface="Open Sans"/>
              <a:ea typeface="Open Sans"/>
              <a:cs typeface="Open Sans"/>
              <a:sym typeface="Open Sans"/>
            </a:endParaRPr>
          </a:p>
        </p:txBody>
      </p:sp>
      <p:cxnSp>
        <p:nvCxnSpPr>
          <p:cNvPr id="421" name="Google Shape;421;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4"/>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5"/>
          <p:cNvSpPr txBox="1"/>
          <p:nvPr/>
        </p:nvSpPr>
        <p:spPr>
          <a:xfrm>
            <a:off x="3202900" y="672950"/>
            <a:ext cx="5622300" cy="3570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800" u="none" cap="none" strike="noStrike">
                <a:solidFill>
                  <a:srgbClr val="004993"/>
                </a:solidFill>
                <a:latin typeface="Open Sans"/>
                <a:ea typeface="Open Sans"/>
                <a:cs typeface="Open Sans"/>
                <a:sym typeface="Open Sans"/>
              </a:rPr>
              <a:t>Facilitano il recruiting</a:t>
            </a:r>
            <a:r>
              <a:rPr b="0" i="0" lang="en" sz="1800" u="none" cap="none" strike="noStrike">
                <a:solidFill>
                  <a:srgbClr val="004993"/>
                </a:solidFill>
                <a:latin typeface="Open Sans"/>
                <a:ea typeface="Open Sans"/>
                <a:cs typeface="Open Sans"/>
                <a:sym typeface="Open Sans"/>
              </a:rPr>
              <a:t>:</a:t>
            </a:r>
            <a:r>
              <a:rPr b="0" i="0" lang="en" sz="1800" u="none" cap="none" strike="noStrike">
                <a:solidFill>
                  <a:schemeClr val="lt1"/>
                </a:solidFill>
                <a:latin typeface="Open Sans"/>
                <a:ea typeface="Open Sans"/>
                <a:cs typeface="Open Sans"/>
                <a:sym typeface="Open Sans"/>
              </a:rPr>
              <a:t> l'uso delle OER aumenta la partecipazione nella higher education favorendo l'accesso degli studenti non tradizionali, i quali fanno scelte in base alla qualità dei materiali didattici messi a disposizione. </a:t>
            </a:r>
            <a:endParaRPr b="0" i="0" sz="18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800" u="none" cap="none" strike="noStrike">
                <a:solidFill>
                  <a:srgbClr val="004993"/>
                </a:solidFill>
                <a:latin typeface="Open Sans"/>
                <a:ea typeface="Open Sans"/>
                <a:cs typeface="Open Sans"/>
                <a:sym typeface="Open Sans"/>
              </a:rPr>
              <a:t>Aumentano la possibilità di fidelizzare gli alumni</a:t>
            </a:r>
            <a:r>
              <a:rPr b="0" i="0" lang="en" sz="1800" u="none" cap="none" strike="noStrike">
                <a:solidFill>
                  <a:srgbClr val="004993"/>
                </a:solidFill>
                <a:latin typeface="Open Sans"/>
                <a:ea typeface="Open Sans"/>
                <a:cs typeface="Open Sans"/>
                <a:sym typeface="Open Sans"/>
              </a:rPr>
              <a:t>:</a:t>
            </a:r>
            <a:r>
              <a:rPr b="0" i="0" lang="en" sz="1800" u="none" cap="none" strike="noStrike">
                <a:solidFill>
                  <a:schemeClr val="lt1"/>
                </a:solidFill>
                <a:latin typeface="Open Sans"/>
                <a:ea typeface="Open Sans"/>
                <a:cs typeface="Open Sans"/>
                <a:sym typeface="Open Sans"/>
              </a:rPr>
              <a:t> offrire OER di qualità agli ex alunni consente all'istituzione di mantenere un contatto attivo con loro.</a:t>
            </a:r>
            <a:endParaRPr b="0"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300" u="none" cap="none" strike="noStrike">
                <a:solidFill>
                  <a:srgbClr val="004993"/>
                </a:solidFill>
                <a:latin typeface="Open Sans"/>
                <a:ea typeface="Open Sans"/>
                <a:cs typeface="Open Sans"/>
                <a:sym typeface="Open Sans"/>
              </a:rPr>
              <a:t> </a:t>
            </a:r>
            <a:endParaRPr b="1" i="0" sz="1300" u="none" cap="none" strike="noStrike">
              <a:solidFill>
                <a:srgbClr val="004993"/>
              </a:solidFill>
              <a:latin typeface="Open Sans"/>
              <a:ea typeface="Open Sans"/>
              <a:cs typeface="Open Sans"/>
              <a:sym typeface="Open Sans"/>
            </a:endParaRPr>
          </a:p>
        </p:txBody>
      </p:sp>
      <p:pic>
        <p:nvPicPr>
          <p:cNvPr id="432" name="Google Shape;432;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3" name="Google Shape;433;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5"/>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le </a:t>
            </a:r>
            <a:r>
              <a:rPr b="1" lang="en" sz="2700">
                <a:solidFill>
                  <a:srgbClr val="45BEDF"/>
                </a:solidFill>
                <a:latin typeface="Open Sans"/>
                <a:ea typeface="Open Sans"/>
                <a:cs typeface="Open Sans"/>
                <a:sym typeface="Open Sans"/>
              </a:rPr>
              <a:t>istituzioni</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36"/>
          <p:cNvSpPr txBox="1"/>
          <p:nvPr/>
        </p:nvSpPr>
        <p:spPr>
          <a:xfrm>
            <a:off x="3208575" y="219500"/>
            <a:ext cx="5550600" cy="441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Sbloccano informazioni</a:t>
            </a:r>
            <a:r>
              <a:rPr b="0" i="0" lang="en" sz="1200" u="none" cap="none" strike="noStrike">
                <a:solidFill>
                  <a:srgbClr val="004993"/>
                </a:solidFill>
                <a:latin typeface="Open Sans"/>
                <a:ea typeface="Open Sans"/>
                <a:cs typeface="Open Sans"/>
                <a:sym typeface="Open Sans"/>
              </a:rPr>
              <a:t>: la conoscenza può essere condivisa in modo esteso sbloccando delle risorse educative attraverso le licenze, per chiunque sia interessato.</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Trasferiscono conoscenze</a:t>
            </a:r>
            <a:r>
              <a:rPr b="0" i="0" lang="en" sz="1200" u="none" cap="none" strike="noStrike">
                <a:solidFill>
                  <a:srgbClr val="004993"/>
                </a:solidFill>
                <a:latin typeface="Open Sans"/>
                <a:ea typeface="Open Sans"/>
                <a:cs typeface="Open Sans"/>
                <a:sym typeface="Open Sans"/>
              </a:rPr>
              <a:t>: le risorse educative create con soldi pubblici sono a disposizione del pubblico, in modo riusabile e condivisibile.</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Rendono l'apprendimento continuo per la vita</a:t>
            </a:r>
            <a:r>
              <a:rPr b="0" i="0" lang="en" sz="1200" u="none" cap="none" strike="noStrike">
                <a:solidFill>
                  <a:srgbClr val="004993"/>
                </a:solidFill>
                <a:latin typeface="Open Sans"/>
                <a:ea typeface="Open Sans"/>
                <a:cs typeface="Open Sans"/>
                <a:sym typeface="Open Sans"/>
              </a:rPr>
              <a:t>: essere aggiornati e apprendere in modo continuo sono a portata di tutti, con opportunità open che chiudono il gap tra formale, informale e non formale.</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Favoriscono l'uguaglianza</a:t>
            </a:r>
            <a:r>
              <a:rPr b="0" i="0" lang="en" sz="1200" u="none" cap="none" strike="noStrike">
                <a:solidFill>
                  <a:srgbClr val="004993"/>
                </a:solidFill>
                <a:latin typeface="Open Sans"/>
                <a:ea typeface="Open Sans"/>
                <a:cs typeface="Open Sans"/>
                <a:sym typeface="Open Sans"/>
              </a:rPr>
              <a:t>: le risorse online gratuite rendono più semplice offrire contenuti a chiunque, al di là del loro status sociale ed economico.</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Promuovono la diversità e l'inclusione</a:t>
            </a:r>
            <a:r>
              <a:rPr b="0" i="0" lang="en" sz="1200" u="none" cap="none" strike="noStrike">
                <a:solidFill>
                  <a:srgbClr val="004993"/>
                </a:solidFill>
                <a:latin typeface="Open Sans"/>
                <a:ea typeface="Open Sans"/>
                <a:cs typeface="Open Sans"/>
                <a:sym typeface="Open Sans"/>
              </a:rPr>
              <a:t>: le OER, condivise e accessibili via Internet, sono un ottimo strumento per scoprire e familiarizzare con diversi punti di vista.</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Incoraggiano la citizen science</a:t>
            </a:r>
            <a:r>
              <a:rPr b="0" i="0" lang="en" sz="1200" u="none" cap="none" strike="noStrike">
                <a:solidFill>
                  <a:srgbClr val="004993"/>
                </a:solidFill>
                <a:latin typeface="Open Sans"/>
                <a:ea typeface="Open Sans"/>
                <a:cs typeface="Open Sans"/>
                <a:sym typeface="Open Sans"/>
              </a:rPr>
              <a:t>: la conoscenza può essere creata da chiunque, e l'accessibilità dei materiali rende più semplice per chiunque l'acquisizione di nuove conoscenze.</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42" name="Google Shape;442;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3" name="Google Shape;443;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4" name="Google Shape;444;p36"/>
          <p:cNvSpPr/>
          <p:nvPr/>
        </p:nvSpPr>
        <p:spPr>
          <a:xfrm>
            <a:off x="1328900" y="144973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36"/>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7"/>
          <p:cNvSpPr txBox="1"/>
          <p:nvPr/>
        </p:nvSpPr>
        <p:spPr>
          <a:xfrm>
            <a:off x="3197250" y="1027050"/>
            <a:ext cx="54246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Sbloccano informazioni</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la conoscenza può essere condivisa in modo esteso sbloccando delle risorse educative attraverso le licenze, per chiunque sia interessato</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p:txBody>
      </p:sp>
      <p:cxnSp>
        <p:nvCxnSpPr>
          <p:cNvPr id="453" name="Google Shape;453;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7"/>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8"/>
          <p:cNvSpPr txBox="1"/>
          <p:nvPr/>
        </p:nvSpPr>
        <p:spPr>
          <a:xfrm>
            <a:off x="3091500" y="1089175"/>
            <a:ext cx="55518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Trasferiscono conoscenze</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le risorse educative create con soldi pubblici sono a disposizione del pubblico, in modo riusabile e condivisibile</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64" name="Google Shape;464;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8"/>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9"/>
          <p:cNvSpPr txBox="1"/>
          <p:nvPr/>
        </p:nvSpPr>
        <p:spPr>
          <a:xfrm>
            <a:off x="3215325" y="492800"/>
            <a:ext cx="5549400" cy="418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Rendono l'apprendimento continuo per la vita</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essere aggiornati e apprendere in modo continuo sono a portata di tutti, con opportunità open che chiudono il gap tra formale, informale e non formale.</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p:txBody>
      </p:sp>
      <p:cxnSp>
        <p:nvCxnSpPr>
          <p:cNvPr id="475" name="Google Shape;475;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9"/>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897500" y="1214075"/>
            <a:ext cx="33495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Che cosa sono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le OER?</a:t>
            </a:r>
            <a:endParaRPr b="1" i="0" sz="46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cxnSp>
        <p:nvCxnSpPr>
          <p:cNvPr id="93" name="Google Shape;93;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5" name="Google Shape;485;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6" name="Google Shape;486;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7" name="Google Shape;487;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40"/>
          <p:cNvSpPr txBox="1"/>
          <p:nvPr/>
        </p:nvSpPr>
        <p:spPr>
          <a:xfrm>
            <a:off x="3215325" y="797600"/>
            <a:ext cx="5549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Favoriscono l'uguaglianza</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le risorse online gratuite rendono più semplice offrire contenuti a chiunque, al di là del loro status sociale ed economico.</a:t>
            </a:r>
            <a:endParaRPr b="0" i="0" sz="1300" u="none" cap="none" strike="noStrike">
              <a:solidFill>
                <a:srgbClr val="004993"/>
              </a:solidFill>
              <a:latin typeface="Open Sans"/>
              <a:ea typeface="Open Sans"/>
              <a:cs typeface="Open Sans"/>
              <a:sym typeface="Open Sans"/>
            </a:endParaRPr>
          </a:p>
        </p:txBody>
      </p:sp>
      <p:sp>
        <p:nvSpPr>
          <p:cNvPr id="489" name="Google Shape;489;p4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41"/>
          <p:cNvSpPr txBox="1"/>
          <p:nvPr/>
        </p:nvSpPr>
        <p:spPr>
          <a:xfrm>
            <a:off x="3197250" y="787550"/>
            <a:ext cx="5412300" cy="395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Promuovono la diversità e l'inclusione</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le OER, condivise e accessibili via Internet, sono un ottimo strumento per scoprire e familiarizzare con diversi punti di vista</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97" name="Google Shape;497;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1"/>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2"/>
          <p:cNvSpPr txBox="1"/>
          <p:nvPr/>
        </p:nvSpPr>
        <p:spPr>
          <a:xfrm>
            <a:off x="3221550" y="641525"/>
            <a:ext cx="5406600" cy="398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Incoraggiano la citizen science</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la conoscenza può essere creata da chiunque, e l'accessibilità dei materiali rende più semplice per chiunque l'acquisizione di nuove conoscenze</a:t>
            </a:r>
            <a:endParaRPr b="0" i="0" sz="22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08" name="Google Shape;508;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2"/>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3"/>
          <p:cNvSpPr txBox="1"/>
          <p:nvPr/>
        </p:nvSpPr>
        <p:spPr>
          <a:xfrm>
            <a:off x="3239075" y="449325"/>
            <a:ext cx="5598600" cy="4885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800" u="none" cap="none" strike="noStrike">
                <a:solidFill>
                  <a:srgbClr val="004993"/>
                </a:solidFill>
                <a:latin typeface="Open Sans"/>
                <a:ea typeface="Open Sans"/>
                <a:cs typeface="Open Sans"/>
                <a:sym typeface="Open Sans"/>
              </a:rPr>
              <a:t>Aumentano la qualità</a:t>
            </a:r>
            <a:r>
              <a:rPr b="0" i="0" lang="en" sz="1800" u="none" cap="none" strike="noStrike">
                <a:solidFill>
                  <a:srgbClr val="004993"/>
                </a:solidFill>
                <a:latin typeface="Open Sans"/>
                <a:ea typeface="Open Sans"/>
                <a:cs typeface="Open Sans"/>
                <a:sym typeface="Open Sans"/>
              </a:rPr>
              <a:t>: chiunque può contribuire a migliorare la qualità delle OER semplicemente ponendo domande per chiedere chiarimenti; non avere accesso significa non poter porre domande, non avere domande significa non porsi dubbi, non avere dubbi significa non migliorare</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800" u="none" cap="none" strike="noStrike">
                <a:solidFill>
                  <a:srgbClr val="004993"/>
                </a:solidFill>
                <a:latin typeface="Open Sans"/>
                <a:ea typeface="Open Sans"/>
                <a:cs typeface="Open Sans"/>
                <a:sym typeface="Open Sans"/>
              </a:rPr>
              <a:t>Espandono i confini</a:t>
            </a:r>
            <a:r>
              <a:rPr b="0" i="0" lang="en" sz="1800" u="none" cap="none" strike="noStrike">
                <a:solidFill>
                  <a:srgbClr val="004993"/>
                </a:solidFill>
                <a:latin typeface="Open Sans"/>
                <a:ea typeface="Open Sans"/>
                <a:cs typeface="Open Sans"/>
                <a:sym typeface="Open Sans"/>
              </a:rPr>
              <a:t>: le OER sono un modo meraviglioso per condividere conoscenze oltre i confini producendo adattamenti che davvero funzionano a livello locale</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19" name="Google Shape;519;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1" name="Google Shape;521;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3"/>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Benefici dell’educazione aperta per </a:t>
            </a:r>
            <a:endParaRPr b="1" sz="27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FFFFFF"/>
                </a:solidFill>
                <a:latin typeface="Open Sans"/>
                <a:ea typeface="Open Sans"/>
                <a:cs typeface="Open Sans"/>
                <a:sym typeface="Open Sans"/>
              </a:rPr>
              <a:t>tutti </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g2e9e695c83b_0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g2e9e695c83b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2e9e695c83b_0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0" name="Google Shape;530;g2e9e695c83b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1" name="Google Shape;531;g2e9e695c83b_0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2" name="Google Shape;532;g2e9e695c83b_0_0"/>
          <p:cNvSpPr txBox="1"/>
          <p:nvPr/>
        </p:nvSpPr>
        <p:spPr>
          <a:xfrm>
            <a:off x="3046700" y="-43575"/>
            <a:ext cx="6097200" cy="459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500"/>
              </a:spcBef>
              <a:spcAft>
                <a:spcPts val="0"/>
              </a:spcAft>
              <a:buNone/>
            </a:pPr>
            <a:r>
              <a:rPr b="1" lang="en" sz="1100">
                <a:solidFill>
                  <a:srgbClr val="B9E9F6"/>
                </a:solidFill>
                <a:latin typeface="Open Sans"/>
                <a:ea typeface="Open Sans"/>
                <a:cs typeface="Open Sans"/>
                <a:sym typeface="Open Sans"/>
              </a:rPr>
              <a:t>Sostengono </a:t>
            </a:r>
            <a:r>
              <a:rPr b="1" lang="en" sz="1100">
                <a:solidFill>
                  <a:srgbClr val="B9E9F6"/>
                </a:solidFill>
                <a:latin typeface="Open Sans"/>
                <a:ea typeface="Open Sans"/>
                <a:cs typeface="Open Sans"/>
                <a:sym typeface="Open Sans"/>
              </a:rPr>
              <a:t>lo sviluppo professionale</a:t>
            </a:r>
            <a:r>
              <a:rPr lang="en" sz="1100">
                <a:solidFill>
                  <a:srgbClr val="B9E9F6"/>
                </a:solidFill>
                <a:latin typeface="Open Sans"/>
                <a:ea typeface="Open Sans"/>
                <a:cs typeface="Open Sans"/>
                <a:sym typeface="Open Sans"/>
              </a:rPr>
              <a:t>: impegnarsi a livello della biblioteca, dell'istituzione, a livello nazionale o internazionale nella governance delle OER e della OE può essere un'opportunità di sviluppo professionale e un percorso di crescita al di fuori dei campi di competenza "tradizionali" o più consolidati (ad esempio, creazione delle raccolte, metadati, ecc.).</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 sz="1100">
                <a:solidFill>
                  <a:srgbClr val="B9E9F6"/>
                </a:solidFill>
                <a:latin typeface="Open Sans"/>
                <a:ea typeface="Open Sans"/>
                <a:cs typeface="Open Sans"/>
                <a:sym typeface="Open Sans"/>
              </a:rPr>
              <a:t>Riconoscono </a:t>
            </a:r>
            <a:r>
              <a:rPr b="1" lang="en" sz="1100">
                <a:solidFill>
                  <a:srgbClr val="B9E9F6"/>
                </a:solidFill>
                <a:latin typeface="Open Sans"/>
                <a:ea typeface="Open Sans"/>
                <a:cs typeface="Open Sans"/>
                <a:sym typeface="Open Sans"/>
              </a:rPr>
              <a:t>i partner di valore</a:t>
            </a:r>
            <a:r>
              <a:rPr lang="en" sz="1100">
                <a:solidFill>
                  <a:srgbClr val="B9E9F6"/>
                </a:solidFill>
                <a:latin typeface="Open Sans"/>
                <a:ea typeface="Open Sans"/>
                <a:cs typeface="Open Sans"/>
                <a:sym typeface="Open Sans"/>
              </a:rPr>
              <a:t>: grazie alla loro esperienza in merito alla pedagogia aperta e alle licenze aperte, i bibliotecari sono riconosciuti da educatori e ricercatori come partner di fiducia nel trovare, adattare e creare risorse educative affidabili.</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 sz="1100">
                <a:solidFill>
                  <a:srgbClr val="B9E9F6"/>
                </a:solidFill>
                <a:latin typeface="Open Sans"/>
                <a:ea typeface="Open Sans"/>
                <a:cs typeface="Open Sans"/>
                <a:sym typeface="Open Sans"/>
              </a:rPr>
              <a:t>Sviluppano sinergie con la scienza aperta (open science):</a:t>
            </a:r>
            <a:r>
              <a:rPr lang="en" sz="1100">
                <a:solidFill>
                  <a:srgbClr val="B9E9F6"/>
                </a:solidFill>
                <a:latin typeface="Open Sans"/>
                <a:ea typeface="Open Sans"/>
                <a:cs typeface="Open Sans"/>
                <a:sym typeface="Open Sans"/>
              </a:rPr>
              <a:t> la scienza aperta e l'istruzione aperta procedono spesso in modo disgiunto e la conoscenza specifica è detenuta da professionisti diversi. I bibliotecari possono collegare queste due aree con un approccio più olistico all'open, promuovendo una cultura aperta all'interno dell'istituzione/comunità accademica.</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 sz="1100">
                <a:solidFill>
                  <a:srgbClr val="B9E9F6"/>
                </a:solidFill>
                <a:latin typeface="Open Sans"/>
                <a:ea typeface="Open Sans"/>
                <a:cs typeface="Open Sans"/>
                <a:sym typeface="Open Sans"/>
              </a:rPr>
              <a:t>Promuovono la collaborazione e la condivisione delle conoscenze:</a:t>
            </a:r>
            <a:r>
              <a:rPr lang="en" sz="1100">
                <a:solidFill>
                  <a:srgbClr val="B9E9F6"/>
                </a:solidFill>
                <a:latin typeface="Open Sans"/>
                <a:ea typeface="Open Sans"/>
                <a:cs typeface="Open Sans"/>
                <a:sym typeface="Open Sans"/>
              </a:rPr>
              <a:t> I bibliotecari svolgono un ruolo fondamentale nel facilitare la collaborazione curando le risorse aperte, organizzando sessioni di formazione e workshop su argomenti di educazione aperta e promuovendo comunità di pratica intorno all'educazione aperta che ampliano anche le loro reti professionali.</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None/>
            </a:pPr>
            <a:r>
              <a:rPr b="1" lang="en" sz="1100">
                <a:solidFill>
                  <a:srgbClr val="B9E9F6"/>
                </a:solidFill>
                <a:latin typeface="Open Sans"/>
                <a:ea typeface="Open Sans"/>
                <a:cs typeface="Open Sans"/>
                <a:sym typeface="Open Sans"/>
              </a:rPr>
              <a:t>Riducono i costi:</a:t>
            </a:r>
            <a:r>
              <a:rPr lang="en" sz="1100">
                <a:solidFill>
                  <a:srgbClr val="B9E9F6"/>
                </a:solidFill>
                <a:latin typeface="Open Sans"/>
                <a:ea typeface="Open Sans"/>
                <a:cs typeface="Open Sans"/>
                <a:sym typeface="Open Sans"/>
              </a:rPr>
              <a:t> le risorse open consentono alle biblioteche di risparmiare budget evitando l'acquisto di licenze costose e restrittive per pubblicazioni commerciali, e consigliando a insegnanti e studenti OER per i materiali didattici. Questo beneficio contribuisce alla transizione all'open access dei fondi di biblioteche e università, necessaria nel lungo periodo.</a:t>
            </a:r>
            <a:endParaRPr sz="1100">
              <a:solidFill>
                <a:srgbClr val="B9E9F6"/>
              </a:solidFill>
              <a:latin typeface="Open Sans"/>
              <a:ea typeface="Open Sans"/>
              <a:cs typeface="Open Sans"/>
              <a:sym typeface="Open Sans"/>
            </a:endParaRPr>
          </a:p>
        </p:txBody>
      </p:sp>
      <p:sp>
        <p:nvSpPr>
          <p:cNvPr id="533" name="Google Shape;533;g2e9e695c83b_0_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g2e9e695c83b_0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2e9e695c83b_0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2e9e695c83b_0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1" name="Google Shape;541;g2e9e695c83b_0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2" name="Google Shape;542;g2e9e695c83b_0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3" name="Google Shape;543;g2e9e695c83b_0_10"/>
          <p:cNvSpPr txBox="1"/>
          <p:nvPr/>
        </p:nvSpPr>
        <p:spPr>
          <a:xfrm>
            <a:off x="3067050" y="131350"/>
            <a:ext cx="5838900" cy="42483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400">
                <a:solidFill>
                  <a:srgbClr val="B9E9F6"/>
                </a:solidFill>
                <a:latin typeface="Open Sans"/>
                <a:ea typeface="Open Sans"/>
                <a:cs typeface="Open Sans"/>
                <a:sym typeface="Open Sans"/>
              </a:rPr>
              <a:t>Sostengono lo sviluppo professionale</a:t>
            </a:r>
            <a:r>
              <a:rPr lang="en" sz="2400">
                <a:solidFill>
                  <a:srgbClr val="B9E9F6"/>
                </a:solidFill>
                <a:latin typeface="Open Sans"/>
                <a:ea typeface="Open Sans"/>
                <a:cs typeface="Open Sans"/>
                <a:sym typeface="Open Sans"/>
              </a:rPr>
              <a:t>: impegnarsi a livello della biblioteca, dell'istituzione, a livello nazionale o internazionale nella governance delle OER e della OE può essere un'opportunità di sviluppo professionale e un percorso di crescita al di fuori dei campi di competenza "tradizionali" o più consolidati (ad esempio, creazione delle raccolte, metadati, ecc.).</a:t>
            </a:r>
            <a:endParaRPr sz="2400">
              <a:solidFill>
                <a:srgbClr val="B9E9F6"/>
              </a:solidFill>
              <a:latin typeface="Open Sans"/>
              <a:ea typeface="Open Sans"/>
              <a:cs typeface="Open Sans"/>
              <a:sym typeface="Open Sans"/>
            </a:endParaRPr>
          </a:p>
        </p:txBody>
      </p:sp>
      <p:sp>
        <p:nvSpPr>
          <p:cNvPr id="544" name="Google Shape;544;g2e9e695c83b_0_1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g2e9e695c83b_0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2e9e695c83b_0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2e9e695c83b_0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2" name="Google Shape;552;g2e9e695c83b_0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3" name="Google Shape;553;g2e9e695c83b_0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4" name="Google Shape;554;g2e9e695c83b_0_20"/>
          <p:cNvSpPr txBox="1"/>
          <p:nvPr/>
        </p:nvSpPr>
        <p:spPr>
          <a:xfrm>
            <a:off x="3124200" y="872500"/>
            <a:ext cx="5772300" cy="27705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400">
                <a:solidFill>
                  <a:srgbClr val="B9E9F6"/>
                </a:solidFill>
                <a:latin typeface="Open Sans"/>
                <a:ea typeface="Open Sans"/>
                <a:cs typeface="Open Sans"/>
                <a:sym typeface="Open Sans"/>
              </a:rPr>
              <a:t>Riconoscono i partner di valore</a:t>
            </a:r>
            <a:r>
              <a:rPr lang="en" sz="2400">
                <a:solidFill>
                  <a:srgbClr val="B9E9F6"/>
                </a:solidFill>
                <a:latin typeface="Open Sans"/>
                <a:ea typeface="Open Sans"/>
                <a:cs typeface="Open Sans"/>
                <a:sym typeface="Open Sans"/>
              </a:rPr>
              <a:t>: grazie alla loro esperienza in merito alla pedagogia aperta e alle licenze aperte, i bibliotecari sono riconosciuti da educatori e ricercatori come partner di fiducia nel trovare, adattare e creare risorse educative affidabili.</a:t>
            </a:r>
            <a:endParaRPr sz="2400">
              <a:solidFill>
                <a:srgbClr val="B9E9F6"/>
              </a:solidFill>
              <a:latin typeface="Open Sans"/>
              <a:ea typeface="Open Sans"/>
              <a:cs typeface="Open Sans"/>
              <a:sym typeface="Open Sans"/>
            </a:endParaRPr>
          </a:p>
        </p:txBody>
      </p:sp>
      <p:sp>
        <p:nvSpPr>
          <p:cNvPr id="555" name="Google Shape;555;g2e9e695c83b_0_2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g2e9e695c83b_0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g2e9e695c83b_0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2e9e695c83b_0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3" name="Google Shape;563;g2e9e695c83b_0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4" name="Google Shape;564;g2e9e695c83b_0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5" name="Google Shape;565;g2e9e695c83b_0_30"/>
          <p:cNvSpPr txBox="1"/>
          <p:nvPr/>
        </p:nvSpPr>
        <p:spPr>
          <a:xfrm>
            <a:off x="3143250" y="133600"/>
            <a:ext cx="5743500" cy="42483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400">
                <a:solidFill>
                  <a:srgbClr val="B9E9F6"/>
                </a:solidFill>
                <a:latin typeface="Open Sans"/>
                <a:ea typeface="Open Sans"/>
                <a:cs typeface="Open Sans"/>
                <a:sym typeface="Open Sans"/>
              </a:rPr>
              <a:t>Sviluppano sinergie con la scienza aperta (open science):</a:t>
            </a:r>
            <a:r>
              <a:rPr lang="en" sz="2400">
                <a:solidFill>
                  <a:srgbClr val="B9E9F6"/>
                </a:solidFill>
                <a:latin typeface="Open Sans"/>
                <a:ea typeface="Open Sans"/>
                <a:cs typeface="Open Sans"/>
                <a:sym typeface="Open Sans"/>
              </a:rPr>
              <a:t> la scienza aperta e l'istruzione aperta procedono spesso in modo disgiunto e la conoscenza specifica è detenuta da professionisti diversi. I bibliotecari possono collegare queste due aree con un approccio più olistico all'open, promuovendo una cultura aperta all'interno dell'istituzione/comunità accademica.</a:t>
            </a:r>
            <a:endParaRPr sz="2400">
              <a:solidFill>
                <a:srgbClr val="B9E9F6"/>
              </a:solidFill>
              <a:latin typeface="Open Sans"/>
              <a:ea typeface="Open Sans"/>
              <a:cs typeface="Open Sans"/>
              <a:sym typeface="Open Sans"/>
            </a:endParaRPr>
          </a:p>
        </p:txBody>
      </p:sp>
      <p:sp>
        <p:nvSpPr>
          <p:cNvPr id="566" name="Google Shape;566;g2e9e695c83b_0_3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g2e9e695c83b_0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g2e9e695c83b_0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2e9e695c83b_0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4" name="Google Shape;574;g2e9e695c83b_0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5" name="Google Shape;575;g2e9e695c83b_0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6" name="Google Shape;576;g2e9e695c83b_0_40"/>
          <p:cNvSpPr txBox="1"/>
          <p:nvPr/>
        </p:nvSpPr>
        <p:spPr>
          <a:xfrm>
            <a:off x="3105150" y="131350"/>
            <a:ext cx="5810100" cy="42483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400">
                <a:solidFill>
                  <a:srgbClr val="B9E9F6"/>
                </a:solidFill>
                <a:latin typeface="Open Sans"/>
                <a:ea typeface="Open Sans"/>
                <a:cs typeface="Open Sans"/>
                <a:sym typeface="Open Sans"/>
              </a:rPr>
              <a:t>Promuovono la collaborazione e la condivisione delle conoscenze:</a:t>
            </a:r>
            <a:r>
              <a:rPr lang="en" sz="2400">
                <a:solidFill>
                  <a:srgbClr val="B9E9F6"/>
                </a:solidFill>
                <a:latin typeface="Open Sans"/>
                <a:ea typeface="Open Sans"/>
                <a:cs typeface="Open Sans"/>
                <a:sym typeface="Open Sans"/>
              </a:rPr>
              <a:t> I bibliotecari svolgono un ruolo fondamentale nel facilitare la collaborazione curando le risorse aperte, organizzando sessioni di formazione e workshop su argomenti di educazione aperta e promuovendo comunità di pratica intorno all'educazione aperta che ampliano anche le loro reti professionali.</a:t>
            </a:r>
            <a:endParaRPr sz="2400">
              <a:solidFill>
                <a:srgbClr val="B9E9F6"/>
              </a:solidFill>
              <a:latin typeface="Open Sans"/>
              <a:ea typeface="Open Sans"/>
              <a:cs typeface="Open Sans"/>
              <a:sym typeface="Open Sans"/>
            </a:endParaRPr>
          </a:p>
        </p:txBody>
      </p:sp>
      <p:sp>
        <p:nvSpPr>
          <p:cNvPr id="577" name="Google Shape;577;g2e9e695c83b_0_4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g2e9e695c83b_0_50"/>
          <p:cNvSpPr txBox="1"/>
          <p:nvPr/>
        </p:nvSpPr>
        <p:spPr>
          <a:xfrm>
            <a:off x="3188825" y="133600"/>
            <a:ext cx="5793300" cy="42483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400">
                <a:solidFill>
                  <a:srgbClr val="B9E9F6"/>
                </a:solidFill>
                <a:latin typeface="Open Sans"/>
                <a:ea typeface="Open Sans"/>
                <a:cs typeface="Open Sans"/>
                <a:sym typeface="Open Sans"/>
              </a:rPr>
              <a:t>Riducono i costi:</a:t>
            </a:r>
            <a:r>
              <a:rPr lang="en" sz="2400">
                <a:solidFill>
                  <a:srgbClr val="B9E9F6"/>
                </a:solidFill>
                <a:latin typeface="Open Sans"/>
                <a:ea typeface="Open Sans"/>
                <a:cs typeface="Open Sans"/>
                <a:sym typeface="Open Sans"/>
              </a:rPr>
              <a:t> le risorse open consentono alle biblioteche di risparmiare budget evitando l'acquisto di licenze costose e restrittive per pubblicazioni commerciali, e consigliando a insegnanti e studenti OER per i materiali didattici. Questo beneficio contribuisce alla transizione all'open access dei fondi di biblioteche e università, necessaria nel lungo periodo.</a:t>
            </a:r>
            <a:endParaRPr sz="2400">
              <a:solidFill>
                <a:srgbClr val="B9E9F6"/>
              </a:solidFill>
              <a:latin typeface="Open Sans"/>
              <a:ea typeface="Open Sans"/>
              <a:cs typeface="Open Sans"/>
              <a:sym typeface="Open Sans"/>
            </a:endParaRPr>
          </a:p>
        </p:txBody>
      </p:sp>
      <p:sp>
        <p:nvSpPr>
          <p:cNvPr id="583" name="Google Shape;583;g2e9e695c83b_0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2e9e695c83b_0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g2e9e695c83b_0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2e9e695c83b_0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g2e9e695c83b_0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g2e9e695c83b_0_5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897500" y="1214075"/>
            <a:ext cx="4798800" cy="223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4400" u="none" cap="none" strike="noStrike">
                <a:solidFill>
                  <a:srgbClr val="004993"/>
                </a:solidFill>
                <a:latin typeface="Open Sans"/>
                <a:ea typeface="Open Sans"/>
                <a:cs typeface="Open Sans"/>
                <a:sym typeface="Open Sans"/>
              </a:rPr>
              <a:t>Che cosa sono le licenze aperte?</a:t>
            </a:r>
            <a:endParaRPr b="1" i="0" sz="4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t/>
            </a:r>
            <a:endParaRPr b="1" i="0" sz="45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g2e9e695c83b_0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g2e9e695c83b_0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2e9e695c83b_0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6" name="Google Shape;596;g2e9e695c83b_0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7" name="Google Shape;597;g2e9e695c83b_0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8" name="Google Shape;598;g2e9e695c83b_0_60"/>
          <p:cNvSpPr txBox="1"/>
          <p:nvPr/>
        </p:nvSpPr>
        <p:spPr>
          <a:xfrm>
            <a:off x="3031750" y="68400"/>
            <a:ext cx="6064500" cy="437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lang="en" sz="1700">
                <a:solidFill>
                  <a:srgbClr val="B9E9F6"/>
                </a:solidFill>
                <a:latin typeface="Open Sans"/>
                <a:ea typeface="Open Sans"/>
                <a:cs typeface="Open Sans"/>
                <a:sym typeface="Open Sans"/>
              </a:rPr>
              <a:t>Attraggono nuovi bibliotecari alla professione: </a:t>
            </a:r>
            <a:r>
              <a:rPr lang="en" sz="1700">
                <a:solidFill>
                  <a:srgbClr val="B9E9F6"/>
                </a:solidFill>
                <a:latin typeface="Open Sans"/>
                <a:ea typeface="Open Sans"/>
                <a:cs typeface="Open Sans"/>
                <a:sym typeface="Open Sans"/>
              </a:rPr>
              <a:t>il forte legame tra istruzione aperta e giustizia sociale rende la biblioteconomia una scelta di carriera interessante per i professionisti emergenti e le nuove coorti di bibliotecari.</a:t>
            </a:r>
            <a:endParaRPr sz="17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sz="17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 sz="1700">
                <a:solidFill>
                  <a:srgbClr val="B9E9F6"/>
                </a:solidFill>
                <a:latin typeface="Open Sans"/>
                <a:ea typeface="Open Sans"/>
                <a:cs typeface="Open Sans"/>
                <a:sym typeface="Open Sans"/>
              </a:rPr>
              <a:t>Ampliano il riconoscimento: </a:t>
            </a:r>
            <a:r>
              <a:rPr lang="en" sz="1700">
                <a:solidFill>
                  <a:srgbClr val="B9E9F6"/>
                </a:solidFill>
                <a:latin typeface="Open Sans"/>
                <a:ea typeface="Open Sans"/>
                <a:cs typeface="Open Sans"/>
                <a:sym typeface="Open Sans"/>
              </a:rPr>
              <a:t>gli sviluppatori e i promotori di OER si stanno costruendo una buona reputazione a livello mondiale grazie alla loro opera, che sostiene l'open e altri valori universali. Il ruolo già apprezzato dei bibliotecari/specialisti dell'informazione come curatori di materiali didattici diventa ancora più importante con le OER.</a:t>
            </a:r>
            <a:endParaRPr sz="17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sz="17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 sz="1700">
                <a:solidFill>
                  <a:srgbClr val="B9E9F6"/>
                </a:solidFill>
                <a:latin typeface="Open Sans"/>
                <a:ea typeface="Open Sans"/>
                <a:cs typeface="Open Sans"/>
                <a:sym typeface="Open Sans"/>
              </a:rPr>
              <a:t>Aumentano l'impatto e la diffusione: </a:t>
            </a:r>
            <a:r>
              <a:rPr lang="en" sz="1700">
                <a:solidFill>
                  <a:srgbClr val="B9E9F6"/>
                </a:solidFill>
                <a:latin typeface="Open Sans"/>
                <a:ea typeface="Open Sans"/>
                <a:cs typeface="Open Sans"/>
                <a:sym typeface="Open Sans"/>
              </a:rPr>
              <a:t>l'educazione aperta contribuisce a espandere l'influenza e l'impatto dei bibliotecari oltre la propria istituzione.</a:t>
            </a:r>
            <a:endParaRPr sz="1700">
              <a:solidFill>
                <a:srgbClr val="B9E9F6"/>
              </a:solidFill>
              <a:latin typeface="Calibri"/>
              <a:ea typeface="Calibri"/>
              <a:cs typeface="Calibri"/>
              <a:sym typeface="Calibri"/>
            </a:endParaRPr>
          </a:p>
        </p:txBody>
      </p:sp>
      <p:sp>
        <p:nvSpPr>
          <p:cNvPr id="599" name="Google Shape;599;g2e9e695c83b_0_6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g2e9e695c83b_0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2e9e695c83b_0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2e9e695c83b_0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g2e9e695c83b_0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8" name="Google Shape;608;g2e9e695c83b_0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9" name="Google Shape;609;g2e9e695c83b_0_70"/>
          <p:cNvSpPr txBox="1"/>
          <p:nvPr/>
        </p:nvSpPr>
        <p:spPr>
          <a:xfrm>
            <a:off x="3046800" y="21000"/>
            <a:ext cx="6097200" cy="443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B9E9F6"/>
                </a:solidFill>
                <a:latin typeface="Open Sans"/>
                <a:ea typeface="Open Sans"/>
                <a:cs typeface="Open Sans"/>
                <a:sym typeface="Open Sans"/>
              </a:rPr>
              <a:t>Contribuiscono al raggiungimento degli SDG</a:t>
            </a:r>
            <a:r>
              <a:rPr lang="en" sz="1800">
                <a:solidFill>
                  <a:srgbClr val="B9E9F6"/>
                </a:solidFill>
                <a:latin typeface="Open Sans"/>
                <a:ea typeface="Open Sans"/>
                <a:cs typeface="Open Sans"/>
                <a:sym typeface="Open Sans"/>
              </a:rPr>
              <a:t>: l'educazione aperta aiuta in modo più concreto e misurabile al raggiungimento degli SDG.</a:t>
            </a:r>
            <a:endParaRPr sz="1800">
              <a:solidFill>
                <a:srgbClr val="B9E9F6"/>
              </a:solidFill>
              <a:latin typeface="Open Sans"/>
              <a:ea typeface="Open Sans"/>
              <a:cs typeface="Open Sans"/>
              <a:sym typeface="Open Sans"/>
            </a:endParaRPr>
          </a:p>
          <a:p>
            <a:pPr indent="0" lvl="0" marL="0" rtl="0" algn="l">
              <a:spcBef>
                <a:spcPts val="0"/>
              </a:spcBef>
              <a:spcAft>
                <a:spcPts val="0"/>
              </a:spcAft>
              <a:buNone/>
            </a:pPr>
            <a:r>
              <a:t/>
            </a:r>
            <a:endParaRPr sz="1200">
              <a:solidFill>
                <a:srgbClr val="B9E9F6"/>
              </a:solidFill>
              <a:latin typeface="Open Sans"/>
              <a:ea typeface="Open Sans"/>
              <a:cs typeface="Open Sans"/>
              <a:sym typeface="Open Sans"/>
            </a:endParaRPr>
          </a:p>
          <a:p>
            <a:pPr indent="0" lvl="0" marL="0" rtl="0" algn="l">
              <a:spcBef>
                <a:spcPts val="0"/>
              </a:spcBef>
              <a:spcAft>
                <a:spcPts val="0"/>
              </a:spcAft>
              <a:buNone/>
            </a:pPr>
            <a:r>
              <a:rPr b="1" lang="en" sz="1800">
                <a:solidFill>
                  <a:srgbClr val="B9E9F6"/>
                </a:solidFill>
                <a:latin typeface="Open Sans"/>
                <a:ea typeface="Open Sans"/>
                <a:cs typeface="Open Sans"/>
                <a:sym typeface="Open Sans"/>
              </a:rPr>
              <a:t>Sono</a:t>
            </a:r>
            <a:r>
              <a:rPr b="1" lang="en" sz="1800">
                <a:solidFill>
                  <a:srgbClr val="B9E9F6"/>
                </a:solidFill>
                <a:latin typeface="Open Sans"/>
                <a:ea typeface="Open Sans"/>
                <a:cs typeface="Open Sans"/>
                <a:sym typeface="Open Sans"/>
              </a:rPr>
              <a:t> coerenti con le strategie di inclusione:</a:t>
            </a:r>
            <a:r>
              <a:rPr lang="en" sz="1800">
                <a:solidFill>
                  <a:srgbClr val="B9E9F6"/>
                </a:solidFill>
                <a:latin typeface="Open Sans"/>
                <a:ea typeface="Open Sans"/>
                <a:cs typeface="Open Sans"/>
                <a:sym typeface="Open Sans"/>
              </a:rPr>
              <a:t> i bibliotecari utilizzano l'istruzione aperta come strumento strategico per promuovere gli obiettivi di equità, diversità e inclusione, assicurando che gli ambienti di apprendimento siano accessibili e inclusivi per tutti.</a:t>
            </a:r>
            <a:endParaRPr sz="1800">
              <a:solidFill>
                <a:srgbClr val="B9E9F6"/>
              </a:solidFill>
              <a:latin typeface="Open Sans"/>
              <a:ea typeface="Open Sans"/>
              <a:cs typeface="Open Sans"/>
              <a:sym typeface="Open Sans"/>
            </a:endParaRPr>
          </a:p>
          <a:p>
            <a:pPr indent="0" lvl="0" marL="0" rtl="0" algn="l">
              <a:spcBef>
                <a:spcPts val="0"/>
              </a:spcBef>
              <a:spcAft>
                <a:spcPts val="0"/>
              </a:spcAft>
              <a:buNone/>
            </a:pPr>
            <a:r>
              <a:t/>
            </a:r>
            <a:endParaRPr sz="1200">
              <a:solidFill>
                <a:srgbClr val="B9E9F6"/>
              </a:solidFill>
              <a:latin typeface="Open Sans"/>
              <a:ea typeface="Open Sans"/>
              <a:cs typeface="Open Sans"/>
              <a:sym typeface="Open Sans"/>
            </a:endParaRPr>
          </a:p>
          <a:p>
            <a:pPr indent="0" lvl="0" marL="0" rtl="0" algn="l">
              <a:spcBef>
                <a:spcPts val="0"/>
              </a:spcBef>
              <a:spcAft>
                <a:spcPts val="0"/>
              </a:spcAft>
              <a:buNone/>
            </a:pPr>
            <a:r>
              <a:rPr b="1" lang="en" sz="1800">
                <a:solidFill>
                  <a:srgbClr val="B9E9F6"/>
                </a:solidFill>
                <a:latin typeface="Open Sans"/>
                <a:ea typeface="Open Sans"/>
                <a:cs typeface="Open Sans"/>
                <a:sym typeface="Open Sans"/>
              </a:rPr>
              <a:t>Sostengono i colleghi e permettono di essere supportati dai colleghi: </a:t>
            </a:r>
            <a:r>
              <a:rPr lang="en" sz="1800">
                <a:solidFill>
                  <a:srgbClr val="B9E9F6"/>
                </a:solidFill>
                <a:latin typeface="Open Sans"/>
                <a:ea typeface="Open Sans"/>
                <a:cs typeface="Open Sans"/>
                <a:sym typeface="Open Sans"/>
              </a:rPr>
              <a:t>i bibliotecari coltivano l'apprendimento permanente offrendo diverse opportunità di formazione e promuovendo il sostegno reciproco all'interno delle loro comunità.</a:t>
            </a:r>
            <a:endParaRPr sz="1800">
              <a:solidFill>
                <a:srgbClr val="B9E9F6"/>
              </a:solidFill>
              <a:latin typeface="Calibri"/>
              <a:ea typeface="Calibri"/>
              <a:cs typeface="Calibri"/>
              <a:sym typeface="Calibri"/>
            </a:endParaRPr>
          </a:p>
        </p:txBody>
      </p:sp>
      <p:sp>
        <p:nvSpPr>
          <p:cNvPr id="610" name="Google Shape;610;g2e9e695c83b_0_70"/>
          <p:cNvSpPr txBox="1"/>
          <p:nvPr/>
        </p:nvSpPr>
        <p:spPr>
          <a:xfrm>
            <a:off x="114800" y="1530450"/>
            <a:ext cx="3082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Benefici dell’educazione aperta per i </a:t>
            </a:r>
            <a:r>
              <a:rPr b="1" lang="en" sz="2700">
                <a:solidFill>
                  <a:srgbClr val="FFDE59"/>
                </a:solidFill>
                <a:latin typeface="Open Sans"/>
                <a:ea typeface="Open Sans"/>
                <a:cs typeface="Open Sans"/>
                <a:sym typeface="Open Sans"/>
              </a:rPr>
              <a:t>bibliotecari</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p44"/>
          <p:cNvSpPr txBox="1"/>
          <p:nvPr/>
        </p:nvSpPr>
        <p:spPr>
          <a:xfrm>
            <a:off x="976425" y="2533900"/>
            <a:ext cx="7550100" cy="1416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chemeClr val="dk1"/>
              </a:buClr>
              <a:buSzPts val="1100"/>
              <a:buFont typeface="Arial"/>
              <a:buNone/>
            </a:pPr>
            <a:r>
              <a:rPr b="0" i="0" lang="en" sz="1000" u="none" cap="none" strike="noStrike">
                <a:solidFill>
                  <a:schemeClr val="dk1"/>
                </a:solidFill>
                <a:latin typeface="Open Sans"/>
                <a:ea typeface="Open Sans"/>
                <a:cs typeface="Open Sans"/>
                <a:sym typeface="Open Sans"/>
              </a:rPr>
              <a:t>“Italian_OE Benefits - ENOEL Toolkit” is an adaptation of “An ENOEL Toolkit” (v</a:t>
            </a:r>
            <a:r>
              <a:rPr lang="en" sz="1000">
                <a:solidFill>
                  <a:schemeClr val="dk1"/>
                </a:solidFill>
                <a:latin typeface="Open Sans"/>
                <a:ea typeface="Open Sans"/>
                <a:cs typeface="Open Sans"/>
                <a:sym typeface="Open Sans"/>
              </a:rPr>
              <a:t>ersion 4) </a:t>
            </a:r>
            <a:r>
              <a:rPr b="0" i="0" lang="en" sz="1000" u="none" cap="none" strike="noStrike">
                <a:solidFill>
                  <a:schemeClr val="dk1"/>
                </a:solidFill>
                <a:latin typeface="Open Sans"/>
                <a:ea typeface="Open Sans"/>
                <a:cs typeface="Open Sans"/>
                <a:sym typeface="Open Sans"/>
              </a:rPr>
              <a:t>published as of </a:t>
            </a:r>
            <a:r>
              <a:rPr lang="en" sz="1000">
                <a:solidFill>
                  <a:schemeClr val="dk1"/>
                </a:solidFill>
                <a:latin typeface="Open Sans"/>
                <a:ea typeface="Open Sans"/>
                <a:cs typeface="Open Sans"/>
                <a:sym typeface="Open Sans"/>
              </a:rPr>
              <a:t>September </a:t>
            </a:r>
            <a:r>
              <a:rPr b="0" i="0" lang="en" sz="1000" u="none" cap="none" strike="noStrike">
                <a:solidFill>
                  <a:schemeClr val="dk1"/>
                </a:solidFill>
                <a:latin typeface="Open Sans"/>
                <a:ea typeface="Open Sans"/>
                <a:cs typeface="Open Sans"/>
                <a:sym typeface="Open Sans"/>
              </a:rPr>
              <a:t>202</a:t>
            </a:r>
            <a:r>
              <a:rPr lang="en" sz="1000">
                <a:solidFill>
                  <a:schemeClr val="dk1"/>
                </a:solidFill>
                <a:latin typeface="Open Sans"/>
                <a:ea typeface="Open Sans"/>
                <a:cs typeface="Open Sans"/>
                <a:sym typeface="Open Sans"/>
              </a:rPr>
              <a:t>4</a:t>
            </a:r>
            <a:r>
              <a:rPr b="0" i="0" lang="en" sz="1000" u="none" cap="none" strike="noStrike">
                <a:solidFill>
                  <a:schemeClr val="dk1"/>
                </a:solidFill>
                <a:latin typeface="Open Sans"/>
                <a:ea typeface="Open Sans"/>
                <a:cs typeface="Open Sans"/>
                <a:sym typeface="Open Sans"/>
              </a:rPr>
              <a:t> </a:t>
            </a:r>
            <a:r>
              <a:rPr lang="en" sz="1000" u="sng">
                <a:solidFill>
                  <a:schemeClr val="hlink"/>
                </a:solidFill>
                <a:latin typeface="Open Sans"/>
                <a:ea typeface="Open Sans"/>
                <a:cs typeface="Open Sans"/>
                <a:sym typeface="Open Sans"/>
                <a:hlinkClick r:id="rId3"/>
              </a:rPr>
              <a:t>here</a:t>
            </a:r>
            <a:r>
              <a:rPr b="0" i="0" lang="en" sz="1000" u="none" cap="none" strike="noStrike">
                <a:solidFill>
                  <a:schemeClr val="dk1"/>
                </a:solidFill>
                <a:latin typeface="Open Sans"/>
                <a:ea typeface="Open Sans"/>
                <a:cs typeface="Open Sans"/>
                <a:sym typeface="Open Sans"/>
              </a:rPr>
              <a:t> (the “Original Work”), licensed by</a:t>
            </a:r>
            <a:r>
              <a:rPr b="0" i="0" lang="en" sz="1000" u="none" cap="none" strike="noStrike">
                <a:solidFill>
                  <a:schemeClr val="dk1"/>
                </a:solidFill>
                <a:uFill>
                  <a:noFill/>
                </a:uFill>
                <a:latin typeface="Open Sans"/>
                <a:ea typeface="Open Sans"/>
                <a:cs typeface="Open Sans"/>
                <a:sym typeface="Open Sans"/>
                <a:hlinkClick r:id="rId4">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5">
                  <a:extLst>
                    <a:ext uri="{A12FA001-AC4F-418D-AE19-62706E023703}">
                      <ahyp:hlinkClr val="tx"/>
                    </a:ext>
                  </a:extLst>
                </a:hlinkClick>
              </a:rPr>
              <a:t>SPARC Europe</a:t>
            </a:r>
            <a:r>
              <a:rPr b="0" i="0" lang="en" sz="1000" u="none" cap="none" strike="noStrike">
                <a:solidFill>
                  <a:schemeClr val="dk1"/>
                </a:solidFill>
                <a:latin typeface="Open Sans"/>
                <a:ea typeface="Open Sans"/>
                <a:cs typeface="Open Sans"/>
                <a:sym typeface="Open Sans"/>
              </a:rPr>
              <a:t> (curated by </a:t>
            </a:r>
            <a:r>
              <a:rPr b="0" i="0" lang="en" sz="1000" u="sng" cap="none" strike="noStrike">
                <a:solidFill>
                  <a:srgbClr val="2A6496"/>
                </a:solidFill>
                <a:latin typeface="Open Sans"/>
                <a:ea typeface="Open Sans"/>
                <a:cs typeface="Open Sans"/>
                <a:sym typeface="Open Sans"/>
                <a:hlinkClick r:id="rId6">
                  <a:extLst>
                    <a:ext uri="{A12FA001-AC4F-418D-AE19-62706E023703}">
                      <ahyp:hlinkClr val="tx"/>
                    </a:ext>
                  </a:extLst>
                </a:hlinkClick>
              </a:rPr>
              <a:t>The European Network of Open Education Librarians</a:t>
            </a:r>
            <a:r>
              <a:rPr b="0" i="0" lang="en" sz="1000" u="none" cap="none" strike="noStrike">
                <a:solidFill>
                  <a:srgbClr val="333333"/>
                </a:solidFill>
                <a:latin typeface="Open Sans"/>
                <a:ea typeface="Open Sans"/>
                <a:cs typeface="Open Sans"/>
                <a:sym typeface="Open Sans"/>
              </a:rPr>
              <a:t>) </a:t>
            </a:r>
            <a:r>
              <a:rPr b="0" i="0" lang="en" sz="1000" u="none" cap="none" strike="noStrike">
                <a:solidFill>
                  <a:schemeClr val="dk1"/>
                </a:solidFill>
                <a:latin typeface="Open Sans"/>
                <a:ea typeface="Open Sans"/>
                <a:cs typeface="Open Sans"/>
                <a:sym typeface="Open Sans"/>
              </a:rPr>
              <a:t>under a </a:t>
            </a:r>
            <a:r>
              <a:rPr b="0" i="0" lang="en"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This adaptation is made and published by SPARC EUROPE (the “Adapter”) under a </a:t>
            </a:r>
            <a:r>
              <a:rPr b="0" i="0" lang="en" sz="1000" u="sng" cap="none" strike="noStrike">
                <a:solidFill>
                  <a:srgbClr val="1155CC"/>
                </a:solidFill>
                <a:latin typeface="Open Sans"/>
                <a:ea typeface="Open Sans"/>
                <a:cs typeface="Open Sans"/>
                <a:sym typeface="Open Sans"/>
                <a:hlinkClick r:id="rId8">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Italian.”</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500"/>
              </a:spcBef>
              <a:spcAft>
                <a:spcPts val="800"/>
              </a:spcAft>
              <a:buClr>
                <a:schemeClr val="dk1"/>
              </a:buClr>
              <a:buSzPts val="1100"/>
              <a:buFont typeface="Arial"/>
              <a:buNone/>
            </a:pPr>
            <a:r>
              <a:rPr b="0" i="0" lang="en" sz="1000" u="none" cap="none" strike="noStrike">
                <a:solidFill>
                  <a:schemeClr val="dk1"/>
                </a:solidFill>
                <a:latin typeface="Open Sans"/>
                <a:ea typeface="Open Sans"/>
                <a:cs typeface="Open Sans"/>
                <a:sym typeface="Open Sans"/>
              </a:rPr>
              <a:t>Special thanks to Sandra Migliore and Paola Corti for the Italian translation.</a:t>
            </a:r>
            <a:endParaRPr b="0" i="0" sz="1000" u="none" cap="none" strike="noStrike">
              <a:solidFill>
                <a:schemeClr val="dk1"/>
              </a:solidFill>
              <a:latin typeface="Open Sans"/>
              <a:ea typeface="Open Sans"/>
              <a:cs typeface="Open Sans"/>
              <a:sym typeface="Open Sans"/>
            </a:endParaRPr>
          </a:p>
        </p:txBody>
      </p:sp>
      <p:sp>
        <p:nvSpPr>
          <p:cNvPr id="616" name="Google Shape;616;p44"/>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617" name="Google Shape;617;p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8" name="Google Shape;618;p44"/>
          <p:cNvPicPr preferRelativeResize="0"/>
          <p:nvPr/>
        </p:nvPicPr>
        <p:blipFill rotWithShape="1">
          <a:blip r:embed="rId9">
            <a:alphaModFix/>
          </a:blip>
          <a:srcRect b="0" l="0" r="0" t="0"/>
          <a:stretch/>
        </p:blipFill>
        <p:spPr>
          <a:xfrm>
            <a:off x="1616355" y="574366"/>
            <a:ext cx="2464350" cy="1870859"/>
          </a:xfrm>
          <a:prstGeom prst="rect">
            <a:avLst/>
          </a:prstGeom>
          <a:noFill/>
          <a:ln>
            <a:noFill/>
          </a:ln>
        </p:spPr>
      </p:pic>
      <p:sp>
        <p:nvSpPr>
          <p:cNvPr id="619" name="Google Shape;619;p44"/>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620" name="Google Shape;620;p4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21" name="Google Shape;621;p44"/>
          <p:cNvPicPr preferRelativeResize="0"/>
          <p:nvPr/>
        </p:nvPicPr>
        <p:blipFill rotWithShape="1">
          <a:blip r:embed="rId10">
            <a:alphaModFix/>
          </a:blip>
          <a:srcRect b="0" l="0" r="0" t="0"/>
          <a:stretch/>
        </p:blipFill>
        <p:spPr>
          <a:xfrm>
            <a:off x="149258" y="4670910"/>
            <a:ext cx="1062458" cy="371741"/>
          </a:xfrm>
          <a:prstGeom prst="rect">
            <a:avLst/>
          </a:prstGeom>
          <a:noFill/>
          <a:ln>
            <a:noFill/>
          </a:ln>
        </p:spPr>
      </p:pic>
      <p:pic>
        <p:nvPicPr>
          <p:cNvPr id="622" name="Google Shape;622;p44"/>
          <p:cNvPicPr preferRelativeResize="0"/>
          <p:nvPr/>
        </p:nvPicPr>
        <p:blipFill rotWithShape="1">
          <a:blip r:embed="rId11">
            <a:alphaModFix/>
          </a:blip>
          <a:srcRect b="0" l="0" r="0" t="0"/>
          <a:stretch/>
        </p:blipFill>
        <p:spPr>
          <a:xfrm>
            <a:off x="7598730" y="4629382"/>
            <a:ext cx="1376119" cy="401190"/>
          </a:xfrm>
          <a:prstGeom prst="rect">
            <a:avLst/>
          </a:prstGeom>
          <a:noFill/>
          <a:ln>
            <a:noFill/>
          </a:ln>
        </p:spPr>
      </p:pic>
      <p:pic>
        <p:nvPicPr>
          <p:cNvPr id="623" name="Google Shape;623;p44"/>
          <p:cNvPicPr preferRelativeResize="0"/>
          <p:nvPr/>
        </p:nvPicPr>
        <p:blipFill rotWithShape="1">
          <a:blip r:embed="rId12">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897500" y="1214075"/>
            <a:ext cx="47988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400"/>
              <a:buFont typeface="Arial"/>
              <a:buNone/>
            </a:pPr>
            <a:r>
              <a:rPr b="1" i="0" lang="en" sz="4400" u="none" cap="none" strike="noStrike">
                <a:solidFill>
                  <a:srgbClr val="004993"/>
                </a:solidFill>
                <a:latin typeface="Open Sans"/>
                <a:ea typeface="Open Sans"/>
                <a:cs typeface="Open Sans"/>
                <a:sym typeface="Open Sans"/>
              </a:rPr>
              <a:t>Che cosa puoi fare con le OER?</a:t>
            </a:r>
            <a:endParaRPr b="1" i="0" sz="45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6"/>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802775" y="1191800"/>
            <a:ext cx="5111400" cy="221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400"/>
              <a:buFont typeface="Arial"/>
              <a:buNone/>
            </a:pPr>
            <a:r>
              <a:rPr b="1" i="0" lang="en" sz="4400" u="none" cap="none" strike="noStrike">
                <a:solidFill>
                  <a:srgbClr val="004993"/>
                </a:solidFill>
                <a:latin typeface="Open Sans"/>
                <a:ea typeface="Open Sans"/>
                <a:cs typeface="Open Sans"/>
                <a:sym typeface="Open Sans"/>
              </a:rPr>
              <a:t>Le OER dovrebbero essere accessibili</a:t>
            </a:r>
            <a:endParaRPr b="1" i="0" sz="45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897500" y="1214075"/>
            <a:ext cx="4798800" cy="221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400"/>
              <a:buFont typeface="Arial"/>
              <a:buNone/>
            </a:pPr>
            <a:r>
              <a:rPr b="1" i="0" lang="en" sz="4400" u="none" cap="none" strike="noStrike">
                <a:solidFill>
                  <a:srgbClr val="004993"/>
                </a:solidFill>
                <a:latin typeface="Open Sans"/>
                <a:ea typeface="Open Sans"/>
                <a:cs typeface="Open Sans"/>
                <a:sym typeface="Open Sans"/>
              </a:rPr>
              <a:t>Le OER dovrebbero essere riusabili</a:t>
            </a:r>
            <a:endParaRPr b="1" i="0" sz="4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8"/>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2507700" y="1477100"/>
            <a:ext cx="6178200" cy="2692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n" sz="1800" u="none" cap="none" strike="noStrike">
                <a:solidFill>
                  <a:srgbClr val="004993"/>
                </a:solidFill>
                <a:latin typeface="Open Sans"/>
                <a:ea typeface="Open Sans"/>
                <a:cs typeface="Open Sans"/>
                <a:sym typeface="Open Sans"/>
              </a:rPr>
              <a:t>“Le risorse educative aperte (OER) sono materiali di apprendimento, insegnamento e ricerca in qualsiasi formato e mezzo che risiedono in pubblico dominio o sono protetti da copyright rilasciati con una licenza aperta, che consente l’accesso, il riutilizzo, riutilizzo, adattamento e ridistribuzione da parte di altri."</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9"/>
          <p:cNvSpPr txBox="1"/>
          <p:nvPr/>
        </p:nvSpPr>
        <p:spPr>
          <a:xfrm>
            <a:off x="2507700" y="518625"/>
            <a:ext cx="6334200" cy="1208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Che cosa sono le licenze aperte?</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004993"/>
              </a:solidFill>
              <a:latin typeface="Open Sans"/>
              <a:ea typeface="Open Sans"/>
              <a:cs typeface="Open Sans"/>
              <a:sym typeface="Open Sans"/>
            </a:endParaRPr>
          </a:p>
        </p:txBody>
      </p:sp>
      <p:sp>
        <p:nvSpPr>
          <p:cNvPr id="141" name="Google Shape;141;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txBox="1"/>
          <p:nvPr/>
        </p:nvSpPr>
        <p:spPr>
          <a:xfrm>
            <a:off x="2507700" y="3743725"/>
            <a:ext cx="61782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300" u="sng" cap="none" strike="noStrike">
                <a:solidFill>
                  <a:srgbClr val="45BEDF"/>
                </a:solidFill>
                <a:latin typeface="Open Sans"/>
                <a:ea typeface="Open Sans"/>
                <a:cs typeface="Open Sans"/>
                <a:sym typeface="Open Sans"/>
                <a:hlinkClick r:id="rId3">
                  <a:extLst>
                    <a:ext uri="{A12FA001-AC4F-418D-AE19-62706E023703}">
                      <ahyp:hlinkClr val="tx"/>
                    </a:ext>
                  </a:extLst>
                </a:hlinkClick>
              </a:rPr>
              <a:t>https://tinyurl.com/oerre</a:t>
            </a:r>
            <a:r>
              <a:rPr b="0" i="0" lang="en" sz="1300" u="sng" cap="none" strike="noStrike">
                <a:solidFill>
                  <a:srgbClr val="45BEDF"/>
                </a:solidFill>
                <a:latin typeface="Open Sans"/>
                <a:ea typeface="Open Sans"/>
                <a:cs typeface="Open Sans"/>
                <a:sym typeface="Open Sans"/>
              </a:rPr>
              <a:t>c</a:t>
            </a:r>
            <a:endParaRPr b="1" i="0" sz="14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